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5"/>
  </p:notesMasterIdLst>
  <p:sldIdLst>
    <p:sldId id="256" r:id="rId2"/>
    <p:sldId id="259" r:id="rId3"/>
    <p:sldId id="274" r:id="rId4"/>
    <p:sldId id="275" r:id="rId5"/>
    <p:sldId id="276" r:id="rId6"/>
    <p:sldId id="277" r:id="rId7"/>
    <p:sldId id="278" r:id="rId8"/>
    <p:sldId id="279" r:id="rId9"/>
    <p:sldId id="280" r:id="rId10"/>
    <p:sldId id="281" r:id="rId11"/>
    <p:sldId id="282" r:id="rId12"/>
    <p:sldId id="283" r:id="rId13"/>
    <p:sldId id="284" r:id="rId14"/>
    <p:sldId id="285" r:id="rId15"/>
    <p:sldId id="286" r:id="rId16"/>
    <p:sldId id="287" r:id="rId17"/>
    <p:sldId id="288" r:id="rId18"/>
    <p:sldId id="289" r:id="rId19"/>
    <p:sldId id="290" r:id="rId20"/>
    <p:sldId id="291" r:id="rId21"/>
    <p:sldId id="292" r:id="rId22"/>
    <p:sldId id="293" r:id="rId23"/>
    <p:sldId id="294" r:id="rId24"/>
    <p:sldId id="270" r:id="rId25"/>
    <p:sldId id="271" r:id="rId26"/>
    <p:sldId id="260" r:id="rId27"/>
    <p:sldId id="261" r:id="rId28"/>
    <p:sldId id="263" r:id="rId29"/>
    <p:sldId id="264" r:id="rId30"/>
    <p:sldId id="265" r:id="rId31"/>
    <p:sldId id="266" r:id="rId32"/>
    <p:sldId id="272" r:id="rId33"/>
    <p:sldId id="273" r:id="rId3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510" y="7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eb319b979b233f4_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eb319b979b233f4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9a7a2ce668d59bf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9a7a2ce668d59bf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110cc9b798d7a69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110cc9b798d7a69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110cc9b798d7a69_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110cc9b798d7a69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3eb319b979b233f4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3eb319b979b233f4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7934b8947157ae68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7934b8947157ae68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7934b8947157ae68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7934b8947157ae68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36d80dc56ef11b2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36d80dc56ef11b2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22e8868e1ec41e68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22e8868e1ec41e68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5f8e90f6587f7e89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5f8e90f6587f7e89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9a7a2ce668d59bf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9a7a2ce668d59bf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8d433ab7334accc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8d433ab7334accc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zh-TW"/>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youtu.be/Di5vJwH0VZ8"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zh-TW"/>
              <a:t>Geography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74BD5-5240-4E3D-AEA2-709C5629E413}"/>
              </a:ext>
            </a:extLst>
          </p:cNvPr>
          <p:cNvSpPr>
            <a:spLocks noGrp="1"/>
          </p:cNvSpPr>
          <p:nvPr>
            <p:ph type="title"/>
          </p:nvPr>
        </p:nvSpPr>
        <p:spPr>
          <a:xfrm>
            <a:off x="311700" y="200720"/>
            <a:ext cx="8520600" cy="572700"/>
          </a:xfrm>
        </p:spPr>
        <p:txBody>
          <a:bodyPr/>
          <a:lstStyle/>
          <a:p>
            <a:r>
              <a:rPr lang="en-US" altLang="zh-TW" dirty="0"/>
              <a:t>Local-What does our city look like?</a:t>
            </a:r>
            <a:endParaRPr lang="zh-HK" altLang="en-US" dirty="0"/>
          </a:p>
        </p:txBody>
      </p:sp>
      <p:sp>
        <p:nvSpPr>
          <p:cNvPr id="3" name="Text Placeholder 2">
            <a:extLst>
              <a:ext uri="{FF2B5EF4-FFF2-40B4-BE49-F238E27FC236}">
                <a16:creationId xmlns:a16="http://schemas.microsoft.com/office/drawing/2014/main" id="{B8C4155A-E402-44D3-B403-3660D470417A}"/>
              </a:ext>
            </a:extLst>
          </p:cNvPr>
          <p:cNvSpPr>
            <a:spLocks noGrp="1"/>
          </p:cNvSpPr>
          <p:nvPr>
            <p:ph type="body" idx="1"/>
          </p:nvPr>
        </p:nvSpPr>
        <p:spPr>
          <a:xfrm>
            <a:off x="311700" y="773420"/>
            <a:ext cx="8520600" cy="4056846"/>
          </a:xfrm>
        </p:spPr>
        <p:txBody>
          <a:bodyPr/>
          <a:lstStyle/>
          <a:p>
            <a:pPr marL="114300" indent="0">
              <a:buNone/>
            </a:pPr>
            <a:r>
              <a:rPr lang="en-US" altLang="zh-HK" dirty="0"/>
              <a:t>What are urban areas and rural areas?</a:t>
            </a:r>
          </a:p>
          <a:p>
            <a:pPr marL="114300" indent="0">
              <a:buNone/>
            </a:pPr>
            <a:r>
              <a:rPr lang="en-US" altLang="zh-HK" dirty="0">
                <a:solidFill>
                  <a:srgbClr val="FF0000"/>
                </a:solidFill>
              </a:rPr>
              <a:t>Urban areas </a:t>
            </a:r>
            <a:r>
              <a:rPr lang="en-US" altLang="zh-HK" dirty="0"/>
              <a:t>are developed areas. In Hong Kong, urban areas are found on Hong Kong Island, in Kowloon and new towns in the New Territories.</a:t>
            </a:r>
          </a:p>
          <a:p>
            <a:pPr marL="114300" indent="0">
              <a:buNone/>
            </a:pPr>
            <a:r>
              <a:rPr lang="en-US" altLang="zh-HK" dirty="0"/>
              <a:t>-</a:t>
            </a:r>
            <a:r>
              <a:rPr lang="en-US" altLang="zh-HK" dirty="0">
                <a:solidFill>
                  <a:srgbClr val="FF0000"/>
                </a:solidFill>
              </a:rPr>
              <a:t>higher building density</a:t>
            </a:r>
          </a:p>
          <a:p>
            <a:pPr marL="114300" indent="0">
              <a:buNone/>
            </a:pPr>
            <a:r>
              <a:rPr lang="en-US" altLang="zh-HK" dirty="0"/>
              <a:t>-</a:t>
            </a:r>
            <a:r>
              <a:rPr lang="en-US" altLang="zh-HK" dirty="0">
                <a:solidFill>
                  <a:srgbClr val="FF0000"/>
                </a:solidFill>
              </a:rPr>
              <a:t>taller buildings</a:t>
            </a:r>
          </a:p>
          <a:p>
            <a:pPr marL="114300" indent="0">
              <a:buNone/>
            </a:pPr>
            <a:r>
              <a:rPr lang="en-US" altLang="zh-HK" dirty="0"/>
              <a:t>-</a:t>
            </a:r>
            <a:r>
              <a:rPr lang="en-US" altLang="zh-HK" dirty="0">
                <a:solidFill>
                  <a:srgbClr val="FF0000"/>
                </a:solidFill>
              </a:rPr>
              <a:t>less vegetation cover(</a:t>
            </a:r>
            <a:r>
              <a:rPr lang="zh-TW" altLang="en-US" dirty="0">
                <a:solidFill>
                  <a:srgbClr val="FF0000"/>
                </a:solidFill>
              </a:rPr>
              <a:t>植被覆蓋</a:t>
            </a:r>
            <a:r>
              <a:rPr lang="en-US" altLang="zh-TW" dirty="0">
                <a:solidFill>
                  <a:srgbClr val="FF0000"/>
                </a:solidFill>
              </a:rPr>
              <a:t>)</a:t>
            </a:r>
            <a:endParaRPr lang="en-US" altLang="zh-HK" dirty="0">
              <a:solidFill>
                <a:srgbClr val="FF0000"/>
              </a:solidFill>
            </a:endParaRPr>
          </a:p>
          <a:p>
            <a:pPr marL="114300" indent="0">
              <a:buNone/>
            </a:pPr>
            <a:endParaRPr lang="en-US" altLang="zh-HK" dirty="0">
              <a:solidFill>
                <a:srgbClr val="FF0000"/>
              </a:solidFill>
            </a:endParaRPr>
          </a:p>
          <a:p>
            <a:pPr marL="114300" indent="0">
              <a:buNone/>
            </a:pPr>
            <a:r>
              <a:rPr lang="en-US" altLang="zh-HK" dirty="0">
                <a:solidFill>
                  <a:srgbClr val="00B050"/>
                </a:solidFill>
              </a:rPr>
              <a:t>Rural areas </a:t>
            </a:r>
            <a:r>
              <a:rPr lang="en-US" altLang="zh-HK" dirty="0"/>
              <a:t>are found in the New Territories and outlying islands. Development in these areas is little.</a:t>
            </a:r>
          </a:p>
          <a:p>
            <a:pPr marL="114300" indent="0">
              <a:buNone/>
            </a:pPr>
            <a:r>
              <a:rPr lang="en-US" altLang="zh-TW" dirty="0"/>
              <a:t>-</a:t>
            </a:r>
            <a:r>
              <a:rPr lang="en-US" altLang="zh-TW" dirty="0">
                <a:solidFill>
                  <a:srgbClr val="00B050"/>
                </a:solidFill>
              </a:rPr>
              <a:t>lower building density</a:t>
            </a:r>
          </a:p>
          <a:p>
            <a:pPr marL="114300" indent="0">
              <a:buNone/>
            </a:pPr>
            <a:r>
              <a:rPr lang="en-US" altLang="zh-HK" dirty="0"/>
              <a:t>-</a:t>
            </a:r>
            <a:r>
              <a:rPr lang="en-US" altLang="zh-HK" dirty="0">
                <a:solidFill>
                  <a:srgbClr val="00B050"/>
                </a:solidFill>
              </a:rPr>
              <a:t>fewer transport facilities</a:t>
            </a:r>
          </a:p>
          <a:p>
            <a:pPr marL="114300" indent="0">
              <a:buNone/>
            </a:pPr>
            <a:r>
              <a:rPr lang="en-US" altLang="zh-HK" dirty="0">
                <a:solidFill>
                  <a:srgbClr val="00B050"/>
                </a:solidFill>
              </a:rPr>
              <a:t>-better air quality</a:t>
            </a:r>
            <a:endParaRPr lang="zh-HK" altLang="en-US" dirty="0">
              <a:solidFill>
                <a:srgbClr val="00B050"/>
              </a:solidFill>
            </a:endParaRPr>
          </a:p>
        </p:txBody>
      </p:sp>
    </p:spTree>
    <p:extLst>
      <p:ext uri="{BB962C8B-B14F-4D97-AF65-F5344CB8AC3E}">
        <p14:creationId xmlns:p14="http://schemas.microsoft.com/office/powerpoint/2010/main" val="1301282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597A5D1-0B5F-4167-9263-4FBF71D8DCAA}"/>
              </a:ext>
            </a:extLst>
          </p:cNvPr>
          <p:cNvSpPr>
            <a:spLocks noGrp="1"/>
          </p:cNvSpPr>
          <p:nvPr>
            <p:ph type="body" idx="1"/>
          </p:nvPr>
        </p:nvSpPr>
        <p:spPr>
          <a:xfrm>
            <a:off x="458283" y="929111"/>
            <a:ext cx="8520600" cy="3416400"/>
          </a:xfrm>
        </p:spPr>
        <p:txBody>
          <a:bodyPr/>
          <a:lstStyle/>
          <a:p>
            <a:pPr marL="114300" indent="0">
              <a:buNone/>
            </a:pPr>
            <a:r>
              <a:rPr lang="en-US" altLang="zh-HK" dirty="0"/>
              <a:t>What are the major types of land uses in urban areas of Hong Kong?</a:t>
            </a:r>
          </a:p>
          <a:p>
            <a:pPr marL="114300" indent="0">
              <a:buNone/>
            </a:pPr>
            <a:endParaRPr lang="en-US" altLang="zh-HK" dirty="0"/>
          </a:p>
          <a:p>
            <a:pPr marL="114300" indent="0">
              <a:buNone/>
            </a:pPr>
            <a:r>
              <a:rPr lang="en-US" altLang="zh-HK" dirty="0"/>
              <a:t>-Residential land use</a:t>
            </a:r>
          </a:p>
          <a:p>
            <a:pPr marL="114300" indent="0">
              <a:buNone/>
            </a:pPr>
            <a:r>
              <a:rPr lang="en-US" altLang="zh-HK" dirty="0"/>
              <a:t>-Recreational land use</a:t>
            </a:r>
          </a:p>
          <a:p>
            <a:pPr marL="114300" indent="0">
              <a:buNone/>
            </a:pPr>
            <a:r>
              <a:rPr lang="en-US" altLang="zh-HK" dirty="0"/>
              <a:t>-Transport land use</a:t>
            </a:r>
          </a:p>
          <a:p>
            <a:pPr marL="114300" indent="0">
              <a:buNone/>
            </a:pPr>
            <a:r>
              <a:rPr lang="en-US" altLang="zh-HK" dirty="0"/>
              <a:t>-Mixed land use</a:t>
            </a:r>
          </a:p>
          <a:p>
            <a:pPr marL="114300" indent="0">
              <a:buNone/>
            </a:pPr>
            <a:r>
              <a:rPr lang="en-US" altLang="zh-HK" dirty="0"/>
              <a:t>-Institutional land use</a:t>
            </a:r>
          </a:p>
          <a:p>
            <a:pPr marL="114300" indent="0">
              <a:buNone/>
            </a:pPr>
            <a:r>
              <a:rPr lang="en-US" altLang="zh-HK" dirty="0"/>
              <a:t>-Commercial land use</a:t>
            </a:r>
          </a:p>
          <a:p>
            <a:pPr marL="114300" indent="0">
              <a:buNone/>
            </a:pPr>
            <a:r>
              <a:rPr lang="en-US" altLang="zh-HK" dirty="0"/>
              <a:t>-Industrial land use</a:t>
            </a:r>
          </a:p>
          <a:p>
            <a:pPr marL="114300" indent="0">
              <a:buNone/>
            </a:pPr>
            <a:endParaRPr lang="en-US" altLang="zh-HK" dirty="0"/>
          </a:p>
          <a:p>
            <a:endParaRPr lang="zh-HK" altLang="en-US" dirty="0"/>
          </a:p>
        </p:txBody>
      </p:sp>
    </p:spTree>
    <p:extLst>
      <p:ext uri="{BB962C8B-B14F-4D97-AF65-F5344CB8AC3E}">
        <p14:creationId xmlns:p14="http://schemas.microsoft.com/office/powerpoint/2010/main" val="3449977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DF175B9-E94F-47F0-8F14-E473FF768EFF}"/>
              </a:ext>
            </a:extLst>
          </p:cNvPr>
          <p:cNvSpPr>
            <a:spLocks noGrp="1"/>
          </p:cNvSpPr>
          <p:nvPr>
            <p:ph type="body" idx="1"/>
          </p:nvPr>
        </p:nvSpPr>
        <p:spPr>
          <a:xfrm>
            <a:off x="255859" y="178368"/>
            <a:ext cx="8520600" cy="4965132"/>
          </a:xfrm>
        </p:spPr>
        <p:txBody>
          <a:bodyPr/>
          <a:lstStyle/>
          <a:p>
            <a:pPr marL="114300" indent="0">
              <a:buNone/>
            </a:pPr>
            <a:r>
              <a:rPr lang="en-US" altLang="zh-HK" dirty="0"/>
              <a:t>What is a Central Business District(CBD)?</a:t>
            </a:r>
          </a:p>
          <a:p>
            <a:pPr marL="114300" indent="0">
              <a:buNone/>
            </a:pPr>
            <a:endParaRPr lang="en-US" altLang="zh-HK" dirty="0"/>
          </a:p>
          <a:p>
            <a:pPr marL="114300" indent="0">
              <a:buNone/>
            </a:pPr>
            <a:r>
              <a:rPr lang="en-US" altLang="zh-HK" dirty="0"/>
              <a:t>The CBD is not only the major commercial (</a:t>
            </a:r>
            <a:r>
              <a:rPr lang="zh-TW" altLang="en-US" dirty="0"/>
              <a:t>商業</a:t>
            </a:r>
            <a:r>
              <a:rPr lang="en-US" altLang="zh-TW" dirty="0"/>
              <a:t>)</a:t>
            </a:r>
            <a:r>
              <a:rPr lang="en-US" altLang="zh-HK" dirty="0"/>
              <a:t>area of Hong Kong, but also the administrative </a:t>
            </a:r>
            <a:r>
              <a:rPr lang="en-US" altLang="zh-HK" dirty="0" err="1"/>
              <a:t>cent</a:t>
            </a:r>
            <a:r>
              <a:rPr lang="en-US" altLang="zh-TW" dirty="0" err="1"/>
              <a:t>re</a:t>
            </a:r>
            <a:r>
              <a:rPr lang="en-US" altLang="zh-TW" dirty="0"/>
              <a:t>(</a:t>
            </a:r>
            <a:r>
              <a:rPr lang="zh-TW" altLang="en-US" dirty="0"/>
              <a:t>行政中心</a:t>
            </a:r>
            <a:r>
              <a:rPr lang="en-US" altLang="zh-TW" dirty="0"/>
              <a:t>)</a:t>
            </a:r>
            <a:r>
              <a:rPr lang="en-US" altLang="zh-HK" dirty="0"/>
              <a:t>, offering commercial, financial</a:t>
            </a:r>
            <a:r>
              <a:rPr lang="en-US" altLang="zh-TW" dirty="0"/>
              <a:t>(</a:t>
            </a:r>
            <a:r>
              <a:rPr lang="zh-TW" altLang="en-US" dirty="0"/>
              <a:t>金融</a:t>
            </a:r>
            <a:r>
              <a:rPr lang="en-US" altLang="zh-TW" dirty="0"/>
              <a:t>)</a:t>
            </a:r>
            <a:r>
              <a:rPr lang="en-US" altLang="zh-HK" dirty="0"/>
              <a:t> and other professional services</a:t>
            </a:r>
            <a:r>
              <a:rPr lang="en-US" altLang="zh-TW" dirty="0"/>
              <a:t>(</a:t>
            </a:r>
            <a:r>
              <a:rPr lang="zh-TW" altLang="en-US" dirty="0"/>
              <a:t>專業服務</a:t>
            </a:r>
            <a:r>
              <a:rPr lang="en-US" altLang="zh-TW" dirty="0"/>
              <a:t>)</a:t>
            </a:r>
            <a:r>
              <a:rPr lang="en-US" altLang="zh-HK" dirty="0"/>
              <a:t>.</a:t>
            </a:r>
          </a:p>
          <a:p>
            <a:pPr marL="114300" indent="0">
              <a:buNone/>
            </a:pPr>
            <a:endParaRPr lang="en-US" altLang="zh-HK" dirty="0"/>
          </a:p>
          <a:p>
            <a:pPr marL="114300" indent="0">
              <a:buNone/>
            </a:pPr>
            <a:r>
              <a:rPr lang="en-US" altLang="zh-TW" dirty="0"/>
              <a:t>Central (</a:t>
            </a:r>
            <a:r>
              <a:rPr lang="zh-TW" altLang="en-US" dirty="0"/>
              <a:t>中環</a:t>
            </a:r>
            <a:r>
              <a:rPr lang="en-US" altLang="zh-TW" dirty="0"/>
              <a:t>) is the CBD of Hong Kong because it has flat relief(</a:t>
            </a:r>
            <a:r>
              <a:rPr lang="zh-TW" altLang="en-US" dirty="0"/>
              <a:t>平地</a:t>
            </a:r>
            <a:r>
              <a:rPr lang="en-US" altLang="zh-TW" dirty="0"/>
              <a:t>) , long history of development, convenient transport and reflects a symbol of status.</a:t>
            </a:r>
          </a:p>
          <a:p>
            <a:pPr marL="114300" indent="0">
              <a:buNone/>
            </a:pPr>
            <a:endParaRPr lang="en-US" altLang="zh-HK" dirty="0"/>
          </a:p>
          <a:p>
            <a:pPr marL="114300" indent="0">
              <a:buNone/>
            </a:pPr>
            <a:r>
              <a:rPr lang="en-US" altLang="zh-HK" dirty="0"/>
              <a:t>Characteristics of land use in central</a:t>
            </a:r>
          </a:p>
          <a:p>
            <a:pPr marL="114300" indent="0">
              <a:buNone/>
            </a:pPr>
            <a:r>
              <a:rPr lang="en-US" altLang="zh-HK" dirty="0"/>
              <a:t>-many professionals</a:t>
            </a:r>
          </a:p>
          <a:p>
            <a:pPr marL="114300" indent="0">
              <a:buNone/>
            </a:pPr>
            <a:r>
              <a:rPr lang="en-US" altLang="zh-HK" dirty="0"/>
              <a:t>-sell expensive goods</a:t>
            </a:r>
          </a:p>
          <a:p>
            <a:pPr marL="114300" indent="0">
              <a:buNone/>
            </a:pPr>
            <a:r>
              <a:rPr lang="en-US" altLang="zh-HK" dirty="0"/>
              <a:t>-symbol of status</a:t>
            </a:r>
          </a:p>
          <a:p>
            <a:pPr marL="114300" indent="0">
              <a:buNone/>
            </a:pPr>
            <a:r>
              <a:rPr lang="en-US" altLang="zh-HK" dirty="0"/>
              <a:t>-administrative </a:t>
            </a:r>
            <a:r>
              <a:rPr lang="en-US" altLang="zh-HK" dirty="0" err="1"/>
              <a:t>centre</a:t>
            </a:r>
            <a:endParaRPr lang="en-US" altLang="zh-HK" dirty="0"/>
          </a:p>
          <a:p>
            <a:pPr marL="114300" indent="0">
              <a:buNone/>
            </a:pPr>
            <a:r>
              <a:rPr lang="en-US" altLang="zh-HK" dirty="0"/>
              <a:t>-high accessibility</a:t>
            </a:r>
            <a:endParaRPr lang="zh-HK" altLang="en-US" dirty="0"/>
          </a:p>
        </p:txBody>
      </p:sp>
    </p:spTree>
    <p:extLst>
      <p:ext uri="{BB962C8B-B14F-4D97-AF65-F5344CB8AC3E}">
        <p14:creationId xmlns:p14="http://schemas.microsoft.com/office/powerpoint/2010/main" val="3638314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C31F5AE-D49A-4A9D-9FFF-D4430A9688FA}"/>
              </a:ext>
            </a:extLst>
          </p:cNvPr>
          <p:cNvSpPr>
            <a:spLocks noGrp="1"/>
          </p:cNvSpPr>
          <p:nvPr>
            <p:ph type="body" idx="1"/>
          </p:nvPr>
        </p:nvSpPr>
        <p:spPr>
          <a:xfrm>
            <a:off x="234919" y="370697"/>
            <a:ext cx="8520600" cy="4529369"/>
          </a:xfrm>
        </p:spPr>
        <p:txBody>
          <a:bodyPr/>
          <a:lstStyle/>
          <a:p>
            <a:pPr marL="114300" indent="0">
              <a:buNone/>
            </a:pPr>
            <a:r>
              <a:rPr lang="en-US" altLang="zh-HK" dirty="0"/>
              <a:t>Where are Hong Kong’s industrial and residential areas?</a:t>
            </a:r>
          </a:p>
          <a:p>
            <a:pPr marL="114300" indent="0">
              <a:buNone/>
            </a:pPr>
            <a:endParaRPr lang="en-US" altLang="zh-HK" dirty="0"/>
          </a:p>
          <a:p>
            <a:pPr marL="114300" indent="0">
              <a:buNone/>
            </a:pPr>
            <a:r>
              <a:rPr lang="en-US" altLang="zh-HK" dirty="0"/>
              <a:t>Types of industrial areas</a:t>
            </a:r>
          </a:p>
          <a:p>
            <a:pPr marL="114300" indent="0">
              <a:buNone/>
            </a:pPr>
            <a:r>
              <a:rPr lang="en-US" altLang="zh-HK" dirty="0"/>
              <a:t>-Multi-</a:t>
            </a:r>
            <a:r>
              <a:rPr lang="en-US" altLang="zh-HK" dirty="0" err="1"/>
              <a:t>storey</a:t>
            </a:r>
            <a:r>
              <a:rPr lang="en-US" altLang="zh-HK" dirty="0"/>
              <a:t> factory buildings(e.g. Kwun Tong)</a:t>
            </a:r>
          </a:p>
          <a:p>
            <a:pPr marL="114300" indent="0">
              <a:buNone/>
            </a:pPr>
            <a:r>
              <a:rPr lang="en-US" altLang="zh-HK" dirty="0"/>
              <a:t>-Industrial zones and estates(</a:t>
            </a:r>
            <a:r>
              <a:rPr lang="en-US" altLang="zh-HK" dirty="0" err="1"/>
              <a:t>e.g.Tai</a:t>
            </a:r>
            <a:r>
              <a:rPr lang="en-US" altLang="zh-HK" dirty="0"/>
              <a:t> Po)</a:t>
            </a:r>
          </a:p>
          <a:p>
            <a:pPr marL="114300" indent="0">
              <a:buNone/>
            </a:pPr>
            <a:r>
              <a:rPr lang="en-US" altLang="zh-HK" dirty="0"/>
              <a:t>-High technology industrial zones(Science Park)</a:t>
            </a:r>
          </a:p>
          <a:p>
            <a:pPr marL="114300" indent="0">
              <a:buNone/>
            </a:pPr>
            <a:endParaRPr lang="en-US" altLang="zh-HK" dirty="0"/>
          </a:p>
          <a:p>
            <a:pPr marL="114300" indent="0">
              <a:buNone/>
            </a:pPr>
            <a:r>
              <a:rPr lang="en-US" altLang="zh-HK" dirty="0"/>
              <a:t>Types of residential areas</a:t>
            </a:r>
          </a:p>
          <a:p>
            <a:pPr marL="114300" indent="0">
              <a:buNone/>
            </a:pPr>
            <a:r>
              <a:rPr lang="en-US" altLang="zh-HK" dirty="0"/>
              <a:t>-low-income residential area (</a:t>
            </a:r>
            <a:r>
              <a:rPr lang="en-US" altLang="zh-HK" dirty="0" err="1"/>
              <a:t>e.g.Sham</a:t>
            </a:r>
            <a:r>
              <a:rPr lang="en-US" altLang="zh-HK" dirty="0"/>
              <a:t> Shui Po)</a:t>
            </a:r>
          </a:p>
          <a:p>
            <a:pPr marL="114300" indent="0">
              <a:buNone/>
            </a:pPr>
            <a:r>
              <a:rPr lang="en-US" altLang="zh-HK" dirty="0"/>
              <a:t>-middle-income residential area</a:t>
            </a:r>
          </a:p>
          <a:p>
            <a:pPr marL="114300" indent="0">
              <a:buNone/>
            </a:pPr>
            <a:r>
              <a:rPr lang="en-US" altLang="zh-HK" dirty="0"/>
              <a:t> (e.g. Taikoo Shing)</a:t>
            </a:r>
          </a:p>
          <a:p>
            <a:pPr marL="114300" indent="0">
              <a:buNone/>
            </a:pPr>
            <a:r>
              <a:rPr lang="en-US" altLang="zh-HK" dirty="0"/>
              <a:t>-high-income residential area (</a:t>
            </a:r>
            <a:r>
              <a:rPr lang="en-US" altLang="zh-HK" dirty="0" err="1"/>
              <a:t>e.g.Mid</a:t>
            </a:r>
            <a:r>
              <a:rPr lang="en-US" altLang="zh-HK" dirty="0"/>
              <a:t>-Levels)</a:t>
            </a:r>
          </a:p>
          <a:p>
            <a:pPr marL="114300" indent="0">
              <a:buNone/>
            </a:pPr>
            <a:endParaRPr lang="zh-HK" altLang="en-US" dirty="0"/>
          </a:p>
        </p:txBody>
      </p:sp>
      <p:graphicFrame>
        <p:nvGraphicFramePr>
          <p:cNvPr id="2" name="Table 3">
            <a:extLst>
              <a:ext uri="{FF2B5EF4-FFF2-40B4-BE49-F238E27FC236}">
                <a16:creationId xmlns:a16="http://schemas.microsoft.com/office/drawing/2014/main" id="{DB98BDE9-CD1D-4BFB-BB2F-ACAE5B72E80F}"/>
              </a:ext>
            </a:extLst>
          </p:cNvPr>
          <p:cNvGraphicFramePr>
            <a:graphicFrameLocks noGrp="1"/>
          </p:cNvGraphicFramePr>
          <p:nvPr>
            <p:extLst>
              <p:ext uri="{D42A27DB-BD31-4B8C-83A1-F6EECF244321}">
                <p14:modId xmlns:p14="http://schemas.microsoft.com/office/powerpoint/2010/main" val="2153358126"/>
              </p:ext>
            </p:extLst>
          </p:nvPr>
        </p:nvGraphicFramePr>
        <p:xfrm>
          <a:off x="5345715" y="2318844"/>
          <a:ext cx="3294631" cy="2453959"/>
        </p:xfrm>
        <a:graphic>
          <a:graphicData uri="http://schemas.openxmlformats.org/drawingml/2006/table">
            <a:tbl>
              <a:tblPr firstRow="1" bandRow="1">
                <a:tableStyleId>{5C22544A-7EE6-4342-B048-85BDC9FD1C3A}</a:tableStyleId>
              </a:tblPr>
              <a:tblGrid>
                <a:gridCol w="3294631">
                  <a:extLst>
                    <a:ext uri="{9D8B030D-6E8A-4147-A177-3AD203B41FA5}">
                      <a16:colId xmlns:a16="http://schemas.microsoft.com/office/drawing/2014/main" val="3827718305"/>
                    </a:ext>
                  </a:extLst>
                </a:gridCol>
              </a:tblGrid>
              <a:tr h="2453959">
                <a:tc>
                  <a:txBody>
                    <a:bodyPr/>
                    <a:lstStyle/>
                    <a:p>
                      <a:r>
                        <a:rPr lang="en-US" altLang="zh-HK" dirty="0">
                          <a:latin typeface="Arial Black" panose="020B0A04020102020204" pitchFamily="34" charset="0"/>
                        </a:rPr>
                        <a:t>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altLang="zh-HK" dirty="0">
                          <a:latin typeface="+mj-lt"/>
                        </a:rPr>
                        <a:t>Flat size       </a:t>
                      </a:r>
                    </a:p>
                    <a:p>
                      <a:endParaRPr lang="en-US" altLang="zh-HK" dirty="0">
                        <a:latin typeface="Arial Black" panose="020B0A04020102020204" pitchFamily="34" charset="0"/>
                      </a:endParaRPr>
                    </a:p>
                    <a:p>
                      <a:endParaRPr lang="en-US" altLang="zh-HK" dirty="0">
                        <a:latin typeface="Arial Black" panose="020B0A04020102020204" pitchFamily="34" charset="0"/>
                      </a:endParaRPr>
                    </a:p>
                    <a:p>
                      <a:endParaRPr lang="en-US" altLang="zh-HK" dirty="0">
                        <a:latin typeface="Arial Black" panose="020B0A04020102020204" pitchFamily="34" charset="0"/>
                      </a:endParaRPr>
                    </a:p>
                    <a:p>
                      <a:endParaRPr lang="en-US" altLang="zh-HK" dirty="0">
                        <a:latin typeface="Abadi" panose="020B0604020202020204" pitchFamily="34" charset="0"/>
                      </a:endParaRPr>
                    </a:p>
                    <a:p>
                      <a:r>
                        <a:rPr lang="en-US" altLang="zh-HK" dirty="0">
                          <a:latin typeface="+mn-lt"/>
                        </a:rPr>
                        <a:t>Building density</a:t>
                      </a:r>
                    </a:p>
                    <a:p>
                      <a:endParaRPr lang="en-US" altLang="zh-HK" dirty="0">
                        <a:latin typeface="+mn-lt"/>
                      </a:endParaRPr>
                    </a:p>
                    <a:p>
                      <a:endParaRPr lang="en-US" altLang="zh-HK" dirty="0">
                        <a:latin typeface="+mn-lt"/>
                      </a:endParaRPr>
                    </a:p>
                    <a:p>
                      <a:endParaRPr lang="en-US" altLang="zh-HK" dirty="0">
                        <a:latin typeface="+mn-lt"/>
                      </a:endParaRPr>
                    </a:p>
                    <a:p>
                      <a:r>
                        <a:rPr lang="en-US" altLang="zh-HK" dirty="0">
                          <a:latin typeface="+mn-lt"/>
                        </a:rPr>
                        <a:t>Environment- poor, good, excellent</a:t>
                      </a:r>
                      <a:endParaRPr lang="zh-HK" altLang="en-US" dirty="0">
                        <a:latin typeface="+mn-lt"/>
                      </a:endParaRPr>
                    </a:p>
                  </a:txBody>
                  <a:tcPr/>
                </a:tc>
                <a:extLst>
                  <a:ext uri="{0D108BD9-81ED-4DB2-BD59-A6C34878D82A}">
                    <a16:rowId xmlns:a16="http://schemas.microsoft.com/office/drawing/2014/main" val="3963574598"/>
                  </a:ext>
                </a:extLst>
              </a:tr>
            </a:tbl>
          </a:graphicData>
        </a:graphic>
      </p:graphicFrame>
      <p:sp>
        <p:nvSpPr>
          <p:cNvPr id="4" name="Scroll: Horizontal 3">
            <a:extLst>
              <a:ext uri="{FF2B5EF4-FFF2-40B4-BE49-F238E27FC236}">
                <a16:creationId xmlns:a16="http://schemas.microsoft.com/office/drawing/2014/main" id="{A1670A6A-39A6-42E7-BCDA-8BE06D101B63}"/>
              </a:ext>
            </a:extLst>
          </p:cNvPr>
          <p:cNvSpPr/>
          <p:nvPr/>
        </p:nvSpPr>
        <p:spPr>
          <a:xfrm>
            <a:off x="6724295" y="2438255"/>
            <a:ext cx="1451872" cy="102920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HK" dirty="0">
              <a:latin typeface="Abadi" panose="020B0604020104020204" pitchFamily="34" charset="0"/>
            </a:endParaRPr>
          </a:p>
          <a:p>
            <a:r>
              <a:rPr lang="en-US" altLang="zh-HK" dirty="0">
                <a:latin typeface="Abadi" panose="020B0604020104020204" pitchFamily="34" charset="0"/>
              </a:rPr>
              <a:t>Smaller</a:t>
            </a:r>
          </a:p>
          <a:p>
            <a:r>
              <a:rPr lang="en-US" altLang="zh-HK" dirty="0">
                <a:latin typeface="Abadi" panose="020B0604020202020204" pitchFamily="34" charset="0"/>
              </a:rPr>
              <a:t>average</a:t>
            </a:r>
            <a:endParaRPr lang="en-US" altLang="zh-HK" dirty="0">
              <a:latin typeface="Arial Black" panose="020B0A04020102020204" pitchFamily="34" charset="0"/>
            </a:endParaRPr>
          </a:p>
          <a:p>
            <a:r>
              <a:rPr lang="en-US" altLang="zh-HK" dirty="0">
                <a:latin typeface="Abadi" panose="020B0604020202020204" pitchFamily="34" charset="0"/>
              </a:rPr>
              <a:t>larger</a:t>
            </a:r>
          </a:p>
          <a:p>
            <a:pPr algn="ctr"/>
            <a:endParaRPr lang="zh-HK" altLang="en-US" dirty="0"/>
          </a:p>
        </p:txBody>
      </p:sp>
      <p:sp>
        <p:nvSpPr>
          <p:cNvPr id="5" name="Callout: Left Arrow 4">
            <a:extLst>
              <a:ext uri="{FF2B5EF4-FFF2-40B4-BE49-F238E27FC236}">
                <a16:creationId xmlns:a16="http://schemas.microsoft.com/office/drawing/2014/main" id="{C53F8F2D-3D64-49EB-BB05-EC7C5AB947A4}"/>
              </a:ext>
            </a:extLst>
          </p:cNvPr>
          <p:cNvSpPr/>
          <p:nvPr/>
        </p:nvSpPr>
        <p:spPr>
          <a:xfrm>
            <a:off x="6993031" y="3462001"/>
            <a:ext cx="1578596" cy="914400"/>
          </a:xfrm>
          <a:prstGeom prst="lef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HK" dirty="0"/>
              <a:t>Higher</a:t>
            </a:r>
          </a:p>
          <a:p>
            <a:pPr algn="ctr"/>
            <a:r>
              <a:rPr lang="en-US" altLang="zh-HK" dirty="0"/>
              <a:t>Average</a:t>
            </a:r>
          </a:p>
          <a:p>
            <a:pPr algn="ctr"/>
            <a:r>
              <a:rPr lang="en-US" altLang="zh-HK" dirty="0"/>
              <a:t>lower</a:t>
            </a:r>
            <a:endParaRPr lang="zh-HK" altLang="en-US" dirty="0"/>
          </a:p>
        </p:txBody>
      </p:sp>
    </p:spTree>
    <p:extLst>
      <p:ext uri="{BB962C8B-B14F-4D97-AF65-F5344CB8AC3E}">
        <p14:creationId xmlns:p14="http://schemas.microsoft.com/office/powerpoint/2010/main" val="30495420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5AF0077-C346-4841-8C44-F51080F9C4DF}"/>
              </a:ext>
            </a:extLst>
          </p:cNvPr>
          <p:cNvSpPr>
            <a:spLocks noGrp="1"/>
          </p:cNvSpPr>
          <p:nvPr>
            <p:ph type="body" idx="1"/>
          </p:nvPr>
        </p:nvSpPr>
        <p:spPr>
          <a:xfrm>
            <a:off x="311700" y="773420"/>
            <a:ext cx="8520600" cy="3416400"/>
          </a:xfrm>
        </p:spPr>
        <p:txBody>
          <a:bodyPr/>
          <a:lstStyle/>
          <a:p>
            <a:pPr marL="114300" indent="0">
              <a:buNone/>
            </a:pPr>
            <a:r>
              <a:rPr lang="en-US" altLang="zh-HK" dirty="0"/>
              <a:t>Why is the CBD of Hong Kong always so congested(</a:t>
            </a:r>
            <a:r>
              <a:rPr lang="zh-TW" altLang="en-US" dirty="0"/>
              <a:t>擠迫</a:t>
            </a:r>
            <a:r>
              <a:rPr lang="en-US" altLang="zh-TW" dirty="0"/>
              <a:t>)</a:t>
            </a:r>
            <a:r>
              <a:rPr lang="en-US" altLang="zh-HK" dirty="0"/>
              <a:t>?</a:t>
            </a:r>
          </a:p>
          <a:p>
            <a:pPr marL="114300" indent="0">
              <a:buNone/>
            </a:pPr>
            <a:endParaRPr lang="en-US" altLang="zh-TW" dirty="0"/>
          </a:p>
          <a:p>
            <a:pPr marL="114300" indent="0">
              <a:buNone/>
            </a:pPr>
            <a:r>
              <a:rPr lang="en-US" altLang="zh-TW" dirty="0"/>
              <a:t>Traffic congestion(Why?)</a:t>
            </a:r>
          </a:p>
          <a:p>
            <a:pPr marL="114300" indent="0">
              <a:buNone/>
            </a:pPr>
            <a:r>
              <a:rPr lang="en-US" altLang="zh-HK" dirty="0"/>
              <a:t>-roads are narrow </a:t>
            </a:r>
          </a:p>
          <a:p>
            <a:pPr marL="114300" indent="0">
              <a:buNone/>
            </a:pPr>
            <a:r>
              <a:rPr lang="en-US" altLang="zh-HK" dirty="0"/>
              <a:t>-the building density is high</a:t>
            </a:r>
          </a:p>
          <a:p>
            <a:pPr marL="114300" indent="0">
              <a:buNone/>
            </a:pPr>
            <a:r>
              <a:rPr lang="en-US" altLang="zh-HK" dirty="0"/>
              <a:t>-roads are closed temporary</a:t>
            </a:r>
          </a:p>
          <a:p>
            <a:pPr marL="114300" indent="0">
              <a:buNone/>
            </a:pPr>
            <a:r>
              <a:rPr lang="en-US" altLang="zh-HK" dirty="0"/>
              <a:t>-more office buildings ,shopping malls and hotels are built</a:t>
            </a:r>
          </a:p>
          <a:p>
            <a:pPr marL="114300" indent="0">
              <a:buNone/>
            </a:pPr>
            <a:endParaRPr lang="zh-HK" altLang="en-US" dirty="0"/>
          </a:p>
        </p:txBody>
      </p:sp>
      <p:sp>
        <p:nvSpPr>
          <p:cNvPr id="4" name="Title 1">
            <a:extLst>
              <a:ext uri="{FF2B5EF4-FFF2-40B4-BE49-F238E27FC236}">
                <a16:creationId xmlns:a16="http://schemas.microsoft.com/office/drawing/2014/main" id="{BE29B449-B408-495C-BBEA-3BB7FAF89E33}"/>
              </a:ext>
            </a:extLst>
          </p:cNvPr>
          <p:cNvSpPr>
            <a:spLocks noGrp="1"/>
          </p:cNvSpPr>
          <p:nvPr>
            <p:ph type="title"/>
          </p:nvPr>
        </p:nvSpPr>
        <p:spPr>
          <a:xfrm>
            <a:off x="311700" y="200720"/>
            <a:ext cx="8520600" cy="572700"/>
          </a:xfrm>
        </p:spPr>
        <p:txBody>
          <a:bodyPr/>
          <a:lstStyle/>
          <a:p>
            <a:r>
              <a:rPr lang="en-US" altLang="zh-TW" dirty="0"/>
              <a:t>Local-What problems does our city face?</a:t>
            </a:r>
            <a:endParaRPr lang="zh-HK" altLang="en-US" dirty="0"/>
          </a:p>
        </p:txBody>
      </p:sp>
    </p:spTree>
    <p:extLst>
      <p:ext uri="{BB962C8B-B14F-4D97-AF65-F5344CB8AC3E}">
        <p14:creationId xmlns:p14="http://schemas.microsoft.com/office/powerpoint/2010/main" val="3483889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E0D42AE-BE46-4ACB-A5D8-801CEAED5D48}"/>
              </a:ext>
            </a:extLst>
          </p:cNvPr>
          <p:cNvSpPr>
            <a:spLocks noGrp="1"/>
          </p:cNvSpPr>
          <p:nvPr>
            <p:ph type="body" idx="1"/>
          </p:nvPr>
        </p:nvSpPr>
        <p:spPr>
          <a:xfrm>
            <a:off x="381502" y="1012872"/>
            <a:ext cx="8520600" cy="3416400"/>
          </a:xfrm>
        </p:spPr>
        <p:txBody>
          <a:bodyPr/>
          <a:lstStyle/>
          <a:p>
            <a:pPr marL="114300" indent="0">
              <a:buNone/>
            </a:pPr>
            <a:r>
              <a:rPr lang="en-US" altLang="zh-HK" dirty="0"/>
              <a:t>What kinds of urban problems do we have in Hong Kong? </a:t>
            </a:r>
          </a:p>
          <a:p>
            <a:pPr marL="114300" indent="0">
              <a:buNone/>
            </a:pPr>
            <a:r>
              <a:rPr lang="en-US" altLang="zh-HK" dirty="0"/>
              <a:t>Does Guangzhou face the same problem?</a:t>
            </a:r>
          </a:p>
          <a:p>
            <a:pPr marL="114300" indent="0">
              <a:buNone/>
            </a:pPr>
            <a:endParaRPr lang="en-US" altLang="zh-HK" dirty="0"/>
          </a:p>
          <a:p>
            <a:pPr marL="114300" indent="0">
              <a:buNone/>
            </a:pPr>
            <a:r>
              <a:rPr lang="en-US" altLang="zh-HK" dirty="0"/>
              <a:t>- Population keeps growing</a:t>
            </a:r>
          </a:p>
          <a:p>
            <a:pPr marL="114300" indent="0">
              <a:buNone/>
            </a:pPr>
            <a:r>
              <a:rPr lang="en-US" altLang="zh-HK" dirty="0"/>
              <a:t>- Housing problem(worn-out buildings)</a:t>
            </a:r>
          </a:p>
          <a:p>
            <a:pPr marL="114300" indent="0">
              <a:buNone/>
            </a:pPr>
            <a:r>
              <a:rPr lang="en-US" altLang="zh-HK" dirty="0"/>
              <a:t>- Land resources are limited</a:t>
            </a:r>
          </a:p>
          <a:p>
            <a:pPr marL="114300" indent="0">
              <a:buNone/>
            </a:pPr>
            <a:r>
              <a:rPr lang="en-US" altLang="zh-HK" dirty="0"/>
              <a:t>- Environmental pollution(rapid economic development)</a:t>
            </a:r>
          </a:p>
          <a:p>
            <a:pPr marL="114300" indent="0">
              <a:buNone/>
            </a:pPr>
            <a:r>
              <a:rPr lang="en-US" altLang="zh-HK" dirty="0"/>
              <a:t>- Traffic congestion(vehicles are increasing)</a:t>
            </a:r>
          </a:p>
        </p:txBody>
      </p:sp>
    </p:spTree>
    <p:extLst>
      <p:ext uri="{BB962C8B-B14F-4D97-AF65-F5344CB8AC3E}">
        <p14:creationId xmlns:p14="http://schemas.microsoft.com/office/powerpoint/2010/main" val="33239106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E620939-4D13-4679-8A0D-A83B4770282D}"/>
              </a:ext>
            </a:extLst>
          </p:cNvPr>
          <p:cNvSpPr>
            <a:spLocks noGrp="1"/>
          </p:cNvSpPr>
          <p:nvPr>
            <p:ph type="body" idx="1"/>
          </p:nvPr>
        </p:nvSpPr>
        <p:spPr>
          <a:xfrm>
            <a:off x="233119" y="701253"/>
            <a:ext cx="8520600" cy="4231108"/>
          </a:xfrm>
        </p:spPr>
        <p:txBody>
          <a:bodyPr/>
          <a:lstStyle/>
          <a:p>
            <a:pPr marL="114300" indent="0">
              <a:buNone/>
            </a:pPr>
            <a:r>
              <a:rPr lang="en-US" altLang="zh-HK" dirty="0"/>
              <a:t>What measures do we take to solve the urban problems of Hong Kong?</a:t>
            </a:r>
          </a:p>
          <a:p>
            <a:pPr marL="114300" indent="0">
              <a:buNone/>
            </a:pPr>
            <a:endParaRPr lang="en-US" altLang="zh-HK" dirty="0"/>
          </a:p>
          <a:p>
            <a:pPr marL="114300" indent="0">
              <a:buNone/>
            </a:pPr>
            <a:r>
              <a:rPr lang="en-US" altLang="zh-HK" dirty="0"/>
              <a:t>-Urban renewal(</a:t>
            </a:r>
            <a:r>
              <a:rPr lang="zh-TW" altLang="en-US" dirty="0"/>
              <a:t>市區重建</a:t>
            </a:r>
            <a:r>
              <a:rPr lang="en-US" altLang="zh-TW" dirty="0"/>
              <a:t>)                   newer /taller buildings ,more green areas,</a:t>
            </a:r>
          </a:p>
          <a:p>
            <a:pPr marL="114300" indent="0">
              <a:buNone/>
            </a:pPr>
            <a:r>
              <a:rPr lang="en-US" altLang="zh-TW" dirty="0"/>
              <a:t>                                                             more community facilities</a:t>
            </a:r>
          </a:p>
          <a:p>
            <a:pPr marL="114300" indent="0">
              <a:buNone/>
            </a:pPr>
            <a:r>
              <a:rPr lang="en-US" altLang="zh-TW" dirty="0"/>
              <a:t>- Reduce traffic congestion                  improve road networks, expand the</a:t>
            </a:r>
          </a:p>
          <a:p>
            <a:pPr marL="114300" indent="0">
              <a:buNone/>
            </a:pPr>
            <a:r>
              <a:rPr lang="en-US" altLang="zh-TW" dirty="0"/>
              <a:t>                                                             railway network</a:t>
            </a:r>
          </a:p>
          <a:p>
            <a:pPr marL="114300" indent="0">
              <a:buNone/>
            </a:pPr>
            <a:r>
              <a:rPr lang="en-US" altLang="zh-TW" dirty="0"/>
              <a:t>- Solve housing problems                    develop new towns, provide public housing</a:t>
            </a:r>
          </a:p>
          <a:p>
            <a:pPr marL="114300" indent="0">
              <a:buNone/>
            </a:pPr>
            <a:endParaRPr lang="en-US" altLang="zh-TW" dirty="0"/>
          </a:p>
          <a:p>
            <a:pPr marL="114300" indent="0">
              <a:buNone/>
            </a:pPr>
            <a:r>
              <a:rPr lang="en-US" altLang="zh-TW" dirty="0"/>
              <a:t>- Solve pollution problems                    Motor Vehicle Idling Bill(</a:t>
            </a:r>
            <a:r>
              <a:rPr lang="zh-TW" altLang="en-US" dirty="0"/>
              <a:t>停車熄匙</a:t>
            </a:r>
            <a:r>
              <a:rPr lang="en-US" altLang="zh-TW" dirty="0"/>
              <a:t>), adopt</a:t>
            </a:r>
          </a:p>
          <a:p>
            <a:pPr marL="114300" indent="0">
              <a:buNone/>
            </a:pPr>
            <a:r>
              <a:rPr lang="en-US" altLang="zh-TW" dirty="0"/>
              <a:t>                                                             a polluter-pays principle, support the</a:t>
            </a:r>
          </a:p>
          <a:p>
            <a:pPr marL="114300" indent="0">
              <a:buNone/>
            </a:pPr>
            <a:r>
              <a:rPr lang="en-US" altLang="zh-TW" dirty="0"/>
              <a:t>                                                             recycling industry, promote energy saving,</a:t>
            </a:r>
          </a:p>
          <a:p>
            <a:pPr marL="114300" indent="0">
              <a:buNone/>
            </a:pPr>
            <a:r>
              <a:rPr lang="en-US" altLang="zh-TW" dirty="0"/>
              <a:t>                                                             make wise use of resources (sustainable</a:t>
            </a:r>
          </a:p>
          <a:p>
            <a:pPr marL="114300" indent="0">
              <a:buNone/>
            </a:pPr>
            <a:r>
              <a:rPr lang="en-US" altLang="zh-TW" dirty="0"/>
              <a:t>                                                             develop</a:t>
            </a:r>
            <a:r>
              <a:rPr lang="zh-TW" altLang="en-US" dirty="0"/>
              <a:t>可持續發展</a:t>
            </a:r>
            <a:r>
              <a:rPr lang="en-US" altLang="zh-TW" dirty="0"/>
              <a:t>) </a:t>
            </a:r>
          </a:p>
          <a:p>
            <a:pPr marL="114300" indent="0">
              <a:buNone/>
            </a:pPr>
            <a:endParaRPr lang="en-US" altLang="zh-TW" dirty="0"/>
          </a:p>
          <a:p>
            <a:pPr marL="114300" indent="0">
              <a:buNone/>
            </a:pPr>
            <a:endParaRPr lang="zh-HK" altLang="en-US" dirty="0"/>
          </a:p>
        </p:txBody>
      </p:sp>
      <p:sp>
        <p:nvSpPr>
          <p:cNvPr id="4" name="Title 1">
            <a:extLst>
              <a:ext uri="{FF2B5EF4-FFF2-40B4-BE49-F238E27FC236}">
                <a16:creationId xmlns:a16="http://schemas.microsoft.com/office/drawing/2014/main" id="{04593486-3FA0-468D-839A-A7696CD017F7}"/>
              </a:ext>
            </a:extLst>
          </p:cNvPr>
          <p:cNvSpPr>
            <a:spLocks noGrp="1"/>
          </p:cNvSpPr>
          <p:nvPr>
            <p:ph type="title"/>
          </p:nvPr>
        </p:nvSpPr>
        <p:spPr>
          <a:xfrm>
            <a:off x="311150" y="211139"/>
            <a:ext cx="8521700" cy="573088"/>
          </a:xfrm>
        </p:spPr>
        <p:txBody>
          <a:bodyPr/>
          <a:lstStyle/>
          <a:p>
            <a:r>
              <a:rPr lang="en-US" altLang="zh-TW" dirty="0"/>
              <a:t>Local-How can we solve our problems?</a:t>
            </a:r>
            <a:endParaRPr lang="zh-HK" altLang="en-US" dirty="0"/>
          </a:p>
        </p:txBody>
      </p:sp>
      <p:sp>
        <p:nvSpPr>
          <p:cNvPr id="5" name="Arrow: Notched Right 4">
            <a:extLst>
              <a:ext uri="{FF2B5EF4-FFF2-40B4-BE49-F238E27FC236}">
                <a16:creationId xmlns:a16="http://schemas.microsoft.com/office/drawing/2014/main" id="{04F7D99B-9967-4DCC-A04F-FE3F93F93609}"/>
              </a:ext>
            </a:extLst>
          </p:cNvPr>
          <p:cNvSpPr/>
          <p:nvPr/>
        </p:nvSpPr>
        <p:spPr>
          <a:xfrm>
            <a:off x="3238791" y="1367304"/>
            <a:ext cx="978408"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HK" altLang="en-US"/>
          </a:p>
        </p:txBody>
      </p:sp>
      <p:sp>
        <p:nvSpPr>
          <p:cNvPr id="6" name="Arrow: Notched Right 5">
            <a:extLst>
              <a:ext uri="{FF2B5EF4-FFF2-40B4-BE49-F238E27FC236}">
                <a16:creationId xmlns:a16="http://schemas.microsoft.com/office/drawing/2014/main" id="{0ED4B43A-31C6-40F4-9EC3-FBFA917F944C}"/>
              </a:ext>
            </a:extLst>
          </p:cNvPr>
          <p:cNvSpPr/>
          <p:nvPr/>
        </p:nvSpPr>
        <p:spPr>
          <a:xfrm>
            <a:off x="3238791" y="2015398"/>
            <a:ext cx="978408"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HK" altLang="en-US"/>
          </a:p>
        </p:txBody>
      </p:sp>
      <p:sp>
        <p:nvSpPr>
          <p:cNvPr id="8" name="Arrow: Notched Right 7">
            <a:extLst>
              <a:ext uri="{FF2B5EF4-FFF2-40B4-BE49-F238E27FC236}">
                <a16:creationId xmlns:a16="http://schemas.microsoft.com/office/drawing/2014/main" id="{837740F0-3383-4197-8BDE-E8D86A43F3E6}"/>
              </a:ext>
            </a:extLst>
          </p:cNvPr>
          <p:cNvSpPr/>
          <p:nvPr/>
        </p:nvSpPr>
        <p:spPr>
          <a:xfrm>
            <a:off x="3238791" y="2643471"/>
            <a:ext cx="978408"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HK" altLang="en-US"/>
          </a:p>
        </p:txBody>
      </p:sp>
      <p:sp>
        <p:nvSpPr>
          <p:cNvPr id="9" name="Arrow: Notched Right 8">
            <a:extLst>
              <a:ext uri="{FF2B5EF4-FFF2-40B4-BE49-F238E27FC236}">
                <a16:creationId xmlns:a16="http://schemas.microsoft.com/office/drawing/2014/main" id="{D6A2B9D5-78BE-46A5-B491-644ADEF00EEE}"/>
              </a:ext>
            </a:extLst>
          </p:cNvPr>
          <p:cNvSpPr/>
          <p:nvPr/>
        </p:nvSpPr>
        <p:spPr>
          <a:xfrm>
            <a:off x="3238791" y="3271544"/>
            <a:ext cx="978408"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HK" altLang="en-US"/>
          </a:p>
        </p:txBody>
      </p:sp>
    </p:spTree>
    <p:extLst>
      <p:ext uri="{BB962C8B-B14F-4D97-AF65-F5344CB8AC3E}">
        <p14:creationId xmlns:p14="http://schemas.microsoft.com/office/powerpoint/2010/main" val="3746110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3A6C982-A623-4EDF-8F0C-0ED3758077CD}"/>
              </a:ext>
            </a:extLst>
          </p:cNvPr>
          <p:cNvSpPr>
            <a:spLocks noGrp="1"/>
          </p:cNvSpPr>
          <p:nvPr>
            <p:ph type="body" idx="1"/>
          </p:nvPr>
        </p:nvSpPr>
        <p:spPr/>
        <p:txBody>
          <a:bodyPr/>
          <a:lstStyle/>
          <a:p>
            <a:pPr marL="114300" indent="0">
              <a:buNone/>
            </a:pPr>
            <a:endParaRPr lang="zh-HK" altLang="en-US" dirty="0"/>
          </a:p>
        </p:txBody>
      </p:sp>
      <p:sp>
        <p:nvSpPr>
          <p:cNvPr id="4" name="Title 1">
            <a:extLst>
              <a:ext uri="{FF2B5EF4-FFF2-40B4-BE49-F238E27FC236}">
                <a16:creationId xmlns:a16="http://schemas.microsoft.com/office/drawing/2014/main" id="{169FF70D-97DD-4AE6-99F4-68A82032F482}"/>
              </a:ext>
            </a:extLst>
          </p:cNvPr>
          <p:cNvSpPr>
            <a:spLocks noGrp="1"/>
          </p:cNvSpPr>
          <p:nvPr>
            <p:ph type="title"/>
          </p:nvPr>
        </p:nvSpPr>
        <p:spPr>
          <a:xfrm>
            <a:off x="311150" y="444500"/>
            <a:ext cx="8521700" cy="573088"/>
          </a:xfrm>
        </p:spPr>
        <p:txBody>
          <a:bodyPr/>
          <a:lstStyle/>
          <a:p>
            <a:r>
              <a:rPr lang="en-US" altLang="zh-TW" dirty="0"/>
              <a:t>Local-What is an ideal city to you?</a:t>
            </a:r>
            <a:endParaRPr lang="zh-HK" altLang="en-US" dirty="0"/>
          </a:p>
        </p:txBody>
      </p:sp>
      <p:sp>
        <p:nvSpPr>
          <p:cNvPr id="6" name="Speech Bubble: Rectangle 5">
            <a:extLst>
              <a:ext uri="{FF2B5EF4-FFF2-40B4-BE49-F238E27FC236}">
                <a16:creationId xmlns:a16="http://schemas.microsoft.com/office/drawing/2014/main" id="{6FBB0607-574F-4602-9E24-74595258022D}"/>
              </a:ext>
            </a:extLst>
          </p:cNvPr>
          <p:cNvSpPr/>
          <p:nvPr/>
        </p:nvSpPr>
        <p:spPr>
          <a:xfrm>
            <a:off x="1071562" y="1921669"/>
            <a:ext cx="1507331" cy="785812"/>
          </a:xfrm>
          <a:prstGeom prst="wedgeRectCallout">
            <a:avLst>
              <a:gd name="adj1" fmla="val -40364"/>
              <a:gd name="adj2" fmla="val 89319"/>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ltLang="zh-HK" dirty="0">
                <a:solidFill>
                  <a:schemeClr val="tx1"/>
                </a:solidFill>
              </a:rPr>
              <a:t>More recreational facilities</a:t>
            </a:r>
            <a:r>
              <a:rPr lang="en-US" altLang="zh-HK" dirty="0"/>
              <a:t> </a:t>
            </a:r>
            <a:endParaRPr lang="zh-HK" altLang="en-US" dirty="0"/>
          </a:p>
        </p:txBody>
      </p:sp>
      <p:sp>
        <p:nvSpPr>
          <p:cNvPr id="7" name="Thought Bubble: Cloud 6">
            <a:extLst>
              <a:ext uri="{FF2B5EF4-FFF2-40B4-BE49-F238E27FC236}">
                <a16:creationId xmlns:a16="http://schemas.microsoft.com/office/drawing/2014/main" id="{6D49C445-9C75-4E0F-A23D-AC06448BABB2}"/>
              </a:ext>
            </a:extLst>
          </p:cNvPr>
          <p:cNvSpPr/>
          <p:nvPr/>
        </p:nvSpPr>
        <p:spPr>
          <a:xfrm>
            <a:off x="3871912" y="1396603"/>
            <a:ext cx="2014539" cy="1050131"/>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HK" dirty="0"/>
              <a:t>More grade A office buildings</a:t>
            </a:r>
            <a:endParaRPr lang="zh-HK" altLang="en-US" dirty="0"/>
          </a:p>
        </p:txBody>
      </p:sp>
      <p:sp>
        <p:nvSpPr>
          <p:cNvPr id="8" name="Speech Bubble: Oval 7">
            <a:extLst>
              <a:ext uri="{FF2B5EF4-FFF2-40B4-BE49-F238E27FC236}">
                <a16:creationId xmlns:a16="http://schemas.microsoft.com/office/drawing/2014/main" id="{9DFF88CC-B1FB-4E28-9E64-C09B26C28380}"/>
              </a:ext>
            </a:extLst>
          </p:cNvPr>
          <p:cNvSpPr/>
          <p:nvPr/>
        </p:nvSpPr>
        <p:spPr>
          <a:xfrm>
            <a:off x="1798912" y="3187828"/>
            <a:ext cx="2021682" cy="612648"/>
          </a:xfrm>
          <a:prstGeom prst="wedgeEllipseCallou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zh-HK" dirty="0"/>
              <a:t>The air is fresher</a:t>
            </a:r>
            <a:endParaRPr lang="zh-HK" altLang="en-US" dirty="0"/>
          </a:p>
        </p:txBody>
      </p:sp>
      <p:sp>
        <p:nvSpPr>
          <p:cNvPr id="9" name="Speech Bubble: Rectangle with Corners Rounded 8">
            <a:extLst>
              <a:ext uri="{FF2B5EF4-FFF2-40B4-BE49-F238E27FC236}">
                <a16:creationId xmlns:a16="http://schemas.microsoft.com/office/drawing/2014/main" id="{ED431D38-B235-4671-843F-BCCB0CCBAB93}"/>
              </a:ext>
            </a:extLst>
          </p:cNvPr>
          <p:cNvSpPr/>
          <p:nvPr/>
        </p:nvSpPr>
        <p:spPr>
          <a:xfrm>
            <a:off x="4719103" y="3162428"/>
            <a:ext cx="1607344" cy="928688"/>
          </a:xfrm>
          <a:prstGeom prst="wedgeRoundRectCallou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altLang="zh-HK" dirty="0">
                <a:solidFill>
                  <a:schemeClr val="tx1"/>
                </a:solidFill>
              </a:rPr>
              <a:t>more urban green zone</a:t>
            </a:r>
            <a:r>
              <a:rPr lang="en-US" altLang="zh-HK" dirty="0"/>
              <a:t> </a:t>
            </a:r>
            <a:endParaRPr lang="zh-HK" altLang="en-US" dirty="0"/>
          </a:p>
        </p:txBody>
      </p:sp>
      <p:sp>
        <p:nvSpPr>
          <p:cNvPr id="11" name="Thought Bubble: Cloud 10">
            <a:extLst>
              <a:ext uri="{FF2B5EF4-FFF2-40B4-BE49-F238E27FC236}">
                <a16:creationId xmlns:a16="http://schemas.microsoft.com/office/drawing/2014/main" id="{3B7DEBE7-F1D6-49FC-B55D-3635EA9AF384}"/>
              </a:ext>
            </a:extLst>
          </p:cNvPr>
          <p:cNvSpPr/>
          <p:nvPr/>
        </p:nvSpPr>
        <p:spPr>
          <a:xfrm>
            <a:off x="6515100" y="1921669"/>
            <a:ext cx="2014538" cy="1421606"/>
          </a:xfrm>
          <a:prstGeom prst="cloudCallou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altLang="zh-HK" dirty="0"/>
              <a:t>???</a:t>
            </a:r>
            <a:endParaRPr lang="zh-HK" altLang="en-US" dirty="0"/>
          </a:p>
        </p:txBody>
      </p:sp>
    </p:spTree>
    <p:extLst>
      <p:ext uri="{BB962C8B-B14F-4D97-AF65-F5344CB8AC3E}">
        <p14:creationId xmlns:p14="http://schemas.microsoft.com/office/powerpoint/2010/main" val="11736298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D2248-423D-41D1-9410-D81B44C0323C}"/>
              </a:ext>
            </a:extLst>
          </p:cNvPr>
          <p:cNvSpPr>
            <a:spLocks noGrp="1"/>
          </p:cNvSpPr>
          <p:nvPr>
            <p:ph type="title"/>
          </p:nvPr>
        </p:nvSpPr>
        <p:spPr/>
        <p:txBody>
          <a:bodyPr/>
          <a:lstStyle/>
          <a:p>
            <a:r>
              <a:rPr lang="en-US" altLang="zh-HK" dirty="0"/>
              <a:t>Are we living in a hostile world?</a:t>
            </a:r>
            <a:endParaRPr lang="zh-HK" altLang="en-US" dirty="0"/>
          </a:p>
        </p:txBody>
      </p:sp>
      <p:sp>
        <p:nvSpPr>
          <p:cNvPr id="3" name="Text Placeholder 2">
            <a:extLst>
              <a:ext uri="{FF2B5EF4-FFF2-40B4-BE49-F238E27FC236}">
                <a16:creationId xmlns:a16="http://schemas.microsoft.com/office/drawing/2014/main" id="{F5C449DE-6FE5-49C1-8320-A9F335A78C0D}"/>
              </a:ext>
            </a:extLst>
          </p:cNvPr>
          <p:cNvSpPr>
            <a:spLocks noGrp="1"/>
          </p:cNvSpPr>
          <p:nvPr>
            <p:ph type="body" idx="1"/>
          </p:nvPr>
        </p:nvSpPr>
        <p:spPr/>
        <p:txBody>
          <a:bodyPr/>
          <a:lstStyle/>
          <a:p>
            <a:pPr marL="114300" indent="0">
              <a:buNone/>
            </a:pPr>
            <a:r>
              <a:rPr lang="en-US" altLang="zh-HK" dirty="0"/>
              <a:t>What are the major natural hazards(</a:t>
            </a:r>
            <a:r>
              <a:rPr lang="zh-TW" altLang="en-US" dirty="0"/>
              <a:t>自然災害</a:t>
            </a:r>
            <a:r>
              <a:rPr lang="en-US" altLang="zh-TW" dirty="0"/>
              <a:t>)</a:t>
            </a:r>
            <a:r>
              <a:rPr lang="en-US" altLang="zh-HK" dirty="0"/>
              <a:t> of the world?</a:t>
            </a:r>
          </a:p>
          <a:p>
            <a:pPr marL="114300" indent="0">
              <a:buNone/>
            </a:pPr>
            <a:endParaRPr lang="en-US" altLang="zh-HK" dirty="0"/>
          </a:p>
          <a:p>
            <a:pPr marL="114300" indent="0">
              <a:buNone/>
            </a:pPr>
            <a:r>
              <a:rPr lang="en-US" altLang="zh-TW" dirty="0"/>
              <a:t>-earthquakes(</a:t>
            </a:r>
            <a:r>
              <a:rPr lang="zh-TW" altLang="en-US" dirty="0"/>
              <a:t>地震</a:t>
            </a:r>
            <a:r>
              <a:rPr lang="en-US" altLang="zh-TW" dirty="0"/>
              <a:t>)</a:t>
            </a:r>
          </a:p>
          <a:p>
            <a:pPr marL="114300" indent="0">
              <a:buNone/>
            </a:pPr>
            <a:r>
              <a:rPr lang="en-US" altLang="zh-HK" dirty="0"/>
              <a:t>-volcanic eruption</a:t>
            </a:r>
            <a:r>
              <a:rPr lang="en-US" altLang="zh-TW" dirty="0"/>
              <a:t>(</a:t>
            </a:r>
            <a:r>
              <a:rPr lang="zh-TW" altLang="en-US" dirty="0"/>
              <a:t>火山爆發</a:t>
            </a:r>
            <a:r>
              <a:rPr lang="en-US" altLang="zh-TW" dirty="0"/>
              <a:t>)</a:t>
            </a:r>
            <a:endParaRPr lang="en-US" altLang="zh-HK" dirty="0"/>
          </a:p>
          <a:p>
            <a:pPr marL="114300" indent="0">
              <a:buNone/>
            </a:pPr>
            <a:r>
              <a:rPr lang="en-US" altLang="zh-HK" dirty="0"/>
              <a:t>-</a:t>
            </a:r>
            <a:r>
              <a:rPr lang="zh-TW" altLang="zh-HK" dirty="0"/>
              <a:t> tsunami</a:t>
            </a:r>
            <a:r>
              <a:rPr lang="en-US" altLang="zh-TW" dirty="0"/>
              <a:t>(</a:t>
            </a:r>
            <a:r>
              <a:rPr lang="zh-TW" altLang="en-US" dirty="0"/>
              <a:t>海嘯</a:t>
            </a:r>
            <a:r>
              <a:rPr lang="en-US" altLang="zh-TW" dirty="0"/>
              <a:t>)</a:t>
            </a:r>
            <a:endParaRPr lang="zh-HK" altLang="en-US" dirty="0"/>
          </a:p>
          <a:p>
            <a:pPr marL="114300" indent="0">
              <a:buNone/>
            </a:pPr>
            <a:r>
              <a:rPr lang="en-US" altLang="zh-HK" dirty="0"/>
              <a:t>-wildfire</a:t>
            </a:r>
            <a:r>
              <a:rPr lang="en-US" altLang="zh-TW" dirty="0"/>
              <a:t>(</a:t>
            </a:r>
            <a:r>
              <a:rPr lang="zh-TW" altLang="en-US" dirty="0"/>
              <a:t>野火</a:t>
            </a:r>
            <a:r>
              <a:rPr lang="en-US" altLang="zh-TW" dirty="0"/>
              <a:t>)</a:t>
            </a:r>
            <a:endParaRPr lang="en-US" altLang="zh-HK" dirty="0"/>
          </a:p>
          <a:p>
            <a:pPr marL="114300" indent="0">
              <a:buNone/>
            </a:pPr>
            <a:r>
              <a:rPr lang="en-US" altLang="zh-HK" dirty="0"/>
              <a:t>-tropical storm</a:t>
            </a:r>
            <a:r>
              <a:rPr lang="en-US" altLang="zh-TW" dirty="0"/>
              <a:t>(</a:t>
            </a:r>
            <a:r>
              <a:rPr lang="zh-TW" altLang="en-US" dirty="0"/>
              <a:t>熱帶風暴</a:t>
            </a:r>
            <a:r>
              <a:rPr lang="en-US" altLang="zh-TW" dirty="0"/>
              <a:t>)</a:t>
            </a:r>
            <a:endParaRPr lang="en-US" altLang="zh-HK" dirty="0"/>
          </a:p>
          <a:p>
            <a:pPr marL="114300" indent="0">
              <a:buNone/>
            </a:pPr>
            <a:r>
              <a:rPr lang="en-US" altLang="zh-HK" dirty="0"/>
              <a:t>-floods</a:t>
            </a:r>
            <a:r>
              <a:rPr lang="en-US" altLang="zh-TW" dirty="0"/>
              <a:t>(</a:t>
            </a:r>
            <a:r>
              <a:rPr lang="zh-TW" altLang="en-US" dirty="0"/>
              <a:t>洪水</a:t>
            </a:r>
            <a:r>
              <a:rPr lang="en-US" altLang="zh-TW" dirty="0"/>
              <a:t>)</a:t>
            </a:r>
            <a:endParaRPr lang="en-US" altLang="zh-HK" dirty="0"/>
          </a:p>
          <a:p>
            <a:pPr marL="114300" indent="0">
              <a:buNone/>
            </a:pPr>
            <a:r>
              <a:rPr lang="en-US" altLang="zh-HK" dirty="0"/>
              <a:t>-landslide</a:t>
            </a:r>
            <a:r>
              <a:rPr lang="en-US" altLang="zh-TW" dirty="0"/>
              <a:t>(</a:t>
            </a:r>
            <a:r>
              <a:rPr lang="zh-TW" altLang="en-US" dirty="0"/>
              <a:t>山崩</a:t>
            </a:r>
            <a:r>
              <a:rPr lang="en-US" altLang="zh-TW" dirty="0"/>
              <a:t>)</a:t>
            </a:r>
            <a:endParaRPr lang="en-US" altLang="zh-HK" dirty="0"/>
          </a:p>
        </p:txBody>
      </p:sp>
    </p:spTree>
    <p:extLst>
      <p:ext uri="{BB962C8B-B14F-4D97-AF65-F5344CB8AC3E}">
        <p14:creationId xmlns:p14="http://schemas.microsoft.com/office/powerpoint/2010/main" val="14374390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5D29B-AEFE-4291-B0BD-3B3318C6018E}"/>
              </a:ext>
            </a:extLst>
          </p:cNvPr>
          <p:cNvSpPr>
            <a:spLocks noGrp="1"/>
          </p:cNvSpPr>
          <p:nvPr>
            <p:ph type="title"/>
          </p:nvPr>
        </p:nvSpPr>
        <p:spPr/>
        <p:txBody>
          <a:bodyPr/>
          <a:lstStyle/>
          <a:p>
            <a:r>
              <a:rPr lang="en-US" altLang="zh-HK" dirty="0"/>
              <a:t>Why do our slopes collapse(</a:t>
            </a:r>
            <a:r>
              <a:rPr lang="zh-TW" altLang="en-US" dirty="0"/>
              <a:t>倒塌</a:t>
            </a:r>
            <a:r>
              <a:rPr lang="en-US" altLang="zh-TW" dirty="0"/>
              <a:t>)</a:t>
            </a:r>
            <a:r>
              <a:rPr lang="en-US" altLang="zh-HK" dirty="0"/>
              <a:t>?</a:t>
            </a:r>
            <a:endParaRPr lang="zh-HK" altLang="en-US" dirty="0"/>
          </a:p>
        </p:txBody>
      </p:sp>
      <p:sp>
        <p:nvSpPr>
          <p:cNvPr id="3" name="Text Placeholder 2">
            <a:extLst>
              <a:ext uri="{FF2B5EF4-FFF2-40B4-BE49-F238E27FC236}">
                <a16:creationId xmlns:a16="http://schemas.microsoft.com/office/drawing/2014/main" id="{C9D9EBCB-42B1-4C95-BBB4-EDCAA4CD867B}"/>
              </a:ext>
            </a:extLst>
          </p:cNvPr>
          <p:cNvSpPr>
            <a:spLocks noGrp="1"/>
          </p:cNvSpPr>
          <p:nvPr>
            <p:ph type="body" idx="1"/>
          </p:nvPr>
        </p:nvSpPr>
        <p:spPr/>
        <p:txBody>
          <a:bodyPr/>
          <a:lstStyle/>
          <a:p>
            <a:pPr marL="114300" indent="0">
              <a:buNone/>
            </a:pPr>
            <a:r>
              <a:rPr lang="en-US" altLang="zh-HK" dirty="0"/>
              <a:t>What is a landslide?</a:t>
            </a:r>
          </a:p>
          <a:p>
            <a:pPr marL="114300" indent="0">
              <a:buNone/>
            </a:pPr>
            <a:r>
              <a:rPr lang="en-US" altLang="zh-HK" dirty="0"/>
              <a:t>It is the downslope movement of a large amount of soil and rocks at a fast speed due to the pull of gravity(</a:t>
            </a:r>
            <a:r>
              <a:rPr lang="zh-TW" altLang="en-US" dirty="0"/>
              <a:t>引力</a:t>
            </a:r>
            <a:r>
              <a:rPr lang="en-US" altLang="zh-TW" dirty="0"/>
              <a:t>)</a:t>
            </a:r>
            <a:r>
              <a:rPr lang="en-US" altLang="zh-HK" dirty="0"/>
              <a:t>.</a:t>
            </a:r>
          </a:p>
          <a:p>
            <a:pPr marL="114300" indent="0">
              <a:buNone/>
            </a:pPr>
            <a:endParaRPr lang="en-US" altLang="zh-HK" dirty="0"/>
          </a:p>
          <a:p>
            <a:pPr marL="114300" indent="0">
              <a:buNone/>
            </a:pPr>
            <a:r>
              <a:rPr lang="en-US" altLang="zh-TW" dirty="0"/>
              <a:t>What are the causes and effects of landslides?</a:t>
            </a:r>
          </a:p>
          <a:p>
            <a:pPr marL="114300" indent="0">
              <a:buNone/>
            </a:pPr>
            <a:r>
              <a:rPr lang="en-US" altLang="zh-HK" dirty="0"/>
              <a:t>-heavy rainfall</a:t>
            </a:r>
          </a:p>
          <a:p>
            <a:pPr marL="114300" indent="0">
              <a:buNone/>
            </a:pPr>
            <a:r>
              <a:rPr lang="en-US" altLang="zh-HK" dirty="0"/>
              <a:t>-hilly with a steep relief(</a:t>
            </a:r>
            <a:r>
              <a:rPr lang="zh-TW" altLang="en-US" dirty="0"/>
              <a:t>地形</a:t>
            </a:r>
            <a:r>
              <a:rPr lang="en-US" altLang="zh-TW" dirty="0"/>
              <a:t>)</a:t>
            </a:r>
            <a:endParaRPr lang="en-US" altLang="zh-HK" dirty="0"/>
          </a:p>
          <a:p>
            <a:pPr marL="114300" indent="0">
              <a:buNone/>
            </a:pPr>
            <a:r>
              <a:rPr lang="en-US" altLang="zh-HK" dirty="0"/>
              <a:t>-type of rock</a:t>
            </a:r>
          </a:p>
          <a:p>
            <a:pPr marL="114300" indent="0">
              <a:buNone/>
            </a:pPr>
            <a:r>
              <a:rPr lang="en-US" altLang="zh-HK" dirty="0"/>
              <a:t>-human activities</a:t>
            </a:r>
            <a:endParaRPr lang="zh-HK" altLang="en-US" dirty="0"/>
          </a:p>
        </p:txBody>
      </p:sp>
    </p:spTree>
    <p:extLst>
      <p:ext uri="{BB962C8B-B14F-4D97-AF65-F5344CB8AC3E}">
        <p14:creationId xmlns:p14="http://schemas.microsoft.com/office/powerpoint/2010/main" val="2385002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zh-TW"/>
              <a:t>What is geography?</a:t>
            </a:r>
            <a:endParaRPr/>
          </a:p>
        </p:txBody>
      </p:sp>
      <p:sp>
        <p:nvSpPr>
          <p:cNvPr id="71" name="Google Shape;71;p16"/>
          <p:cNvSpPr txBox="1">
            <a:spLocks noGrp="1"/>
          </p:cNvSpPr>
          <p:nvPr>
            <p:ph type="body" idx="1"/>
          </p:nvPr>
        </p:nvSpPr>
        <p:spPr>
          <a:xfrm>
            <a:off x="311700" y="1152475"/>
            <a:ext cx="8520600" cy="367081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zh-TW" dirty="0"/>
              <a:t>Geography is </a:t>
            </a:r>
            <a:r>
              <a:rPr lang="zh-TW" dirty="0">
                <a:highlight>
                  <a:srgbClr val="FFFF00"/>
                </a:highlight>
              </a:rPr>
              <a:t>the study of the physical features of the earth and its atmosphere, and of human activity </a:t>
            </a:r>
            <a:r>
              <a:rPr lang="zh-TW" dirty="0"/>
              <a:t>as it affects and is affected by these, including the distribution of populations and resources and political and economic activities.</a:t>
            </a:r>
            <a:endParaRPr dirty="0"/>
          </a:p>
          <a:p>
            <a:pPr marL="0" lvl="0" indent="0" algn="l" rtl="0">
              <a:spcBef>
                <a:spcPts val="1600"/>
              </a:spcBef>
              <a:spcAft>
                <a:spcPts val="0"/>
              </a:spcAft>
              <a:buNone/>
            </a:pPr>
            <a:r>
              <a:rPr lang="zh-TW" dirty="0"/>
              <a:t>Video : </a:t>
            </a:r>
            <a:r>
              <a:rPr lang="zh-TW" u="sng" dirty="0">
                <a:solidFill>
                  <a:schemeClr val="hlink"/>
                </a:solidFill>
                <a:hlinkClick r:id="rId3"/>
              </a:rPr>
              <a:t>https://youtu.be/Di5vJwH0VZ8</a:t>
            </a:r>
            <a:endParaRPr dirty="0"/>
          </a:p>
          <a:p>
            <a:pPr marL="0" lvl="0" indent="0" algn="l" rtl="0">
              <a:spcBef>
                <a:spcPts val="1600"/>
              </a:spcBef>
              <a:spcAft>
                <a:spcPts val="1600"/>
              </a:spcAft>
              <a:buNone/>
            </a:pPr>
            <a:r>
              <a:rPr lang="en-US" altLang="zh-HK" u="sng" dirty="0"/>
              <a:t>Aim:</a:t>
            </a:r>
          </a:p>
          <a:p>
            <a:pPr marL="0" lvl="0" indent="0" algn="l" rtl="0">
              <a:spcBef>
                <a:spcPts val="1600"/>
              </a:spcBef>
              <a:spcAft>
                <a:spcPts val="1600"/>
              </a:spcAft>
              <a:buNone/>
            </a:pPr>
            <a:r>
              <a:rPr lang="en-US" altLang="zh-HK" dirty="0"/>
              <a:t>Geography stimulates students’ interest in and a sense of wonder about people, places and environments. It helps our students make sense of our complex and dynamically changing world</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B462CD2-8D1E-41CC-9F59-0E0456034309}"/>
              </a:ext>
            </a:extLst>
          </p:cNvPr>
          <p:cNvSpPr>
            <a:spLocks noGrp="1"/>
          </p:cNvSpPr>
          <p:nvPr>
            <p:ph type="body" idx="1"/>
          </p:nvPr>
        </p:nvSpPr>
        <p:spPr>
          <a:xfrm>
            <a:off x="311700" y="760775"/>
            <a:ext cx="8520600" cy="4696894"/>
          </a:xfrm>
        </p:spPr>
        <p:txBody>
          <a:bodyPr/>
          <a:lstStyle/>
          <a:p>
            <a:pPr marL="114300" indent="0">
              <a:buNone/>
            </a:pPr>
            <a:r>
              <a:rPr lang="en-US" altLang="zh-HK" dirty="0"/>
              <a:t>Effects of a landslide</a:t>
            </a:r>
          </a:p>
          <a:p>
            <a:pPr marL="114300" indent="0">
              <a:buNone/>
            </a:pPr>
            <a:r>
              <a:rPr lang="en-US" altLang="zh-HK" dirty="0"/>
              <a:t>-cause injury or even death to people</a:t>
            </a:r>
          </a:p>
          <a:p>
            <a:pPr marL="114300" indent="0">
              <a:buNone/>
            </a:pPr>
            <a:r>
              <a:rPr lang="en-US" altLang="zh-HK" dirty="0"/>
              <a:t>-damage nearby buildings and cause economic loss</a:t>
            </a:r>
          </a:p>
          <a:p>
            <a:pPr marL="114300" indent="0">
              <a:buNone/>
            </a:pPr>
            <a:r>
              <a:rPr lang="en-US" altLang="zh-HK" dirty="0"/>
              <a:t>-block roads and interrupt transport services, causing inconvenience to citizens</a:t>
            </a:r>
          </a:p>
          <a:p>
            <a:pPr marL="114300" indent="0">
              <a:buNone/>
            </a:pPr>
            <a:endParaRPr lang="en-US" altLang="zh-HK" dirty="0"/>
          </a:p>
          <a:p>
            <a:pPr marL="114300" indent="0">
              <a:buNone/>
            </a:pPr>
            <a:r>
              <a:rPr lang="en-US" altLang="zh-HK" dirty="0"/>
              <a:t>How to reduce the impacts of landslides?</a:t>
            </a:r>
          </a:p>
          <a:p>
            <a:pPr marL="114300" indent="0">
              <a:buNone/>
            </a:pPr>
            <a:r>
              <a:rPr lang="en-US" altLang="zh-HK" dirty="0"/>
              <a:t>-Slope engineering work              soil nails(</a:t>
            </a:r>
            <a:r>
              <a:rPr lang="zh-TW" altLang="en-US" dirty="0"/>
              <a:t>土釘</a:t>
            </a:r>
            <a:r>
              <a:rPr lang="en-US" altLang="zh-TW" dirty="0"/>
              <a:t>)</a:t>
            </a:r>
            <a:r>
              <a:rPr lang="en-US" altLang="zh-HK" dirty="0"/>
              <a:t>,    weepholes</a:t>
            </a:r>
            <a:r>
              <a:rPr lang="en-US" altLang="zh-TW" dirty="0"/>
              <a:t>(</a:t>
            </a:r>
            <a:r>
              <a:rPr lang="zh-TW" altLang="en-US" dirty="0"/>
              <a:t>排濕孔</a:t>
            </a:r>
            <a:r>
              <a:rPr lang="en-US" altLang="zh-TW" dirty="0"/>
              <a:t>)</a:t>
            </a:r>
          </a:p>
          <a:p>
            <a:pPr marL="114300" indent="0">
              <a:buNone/>
            </a:pPr>
            <a:endParaRPr lang="en-US" altLang="zh-TW" dirty="0"/>
          </a:p>
          <a:p>
            <a:pPr marL="114300" indent="0">
              <a:buNone/>
            </a:pPr>
            <a:endParaRPr lang="en-US" altLang="zh-TW" dirty="0"/>
          </a:p>
          <a:p>
            <a:pPr marL="114300" indent="0">
              <a:buNone/>
            </a:pPr>
            <a:r>
              <a:rPr lang="en-US" altLang="zh-TW" dirty="0"/>
              <a:t>                                                          support           release excess water</a:t>
            </a:r>
          </a:p>
          <a:p>
            <a:pPr marL="114300" indent="0">
              <a:buNone/>
            </a:pPr>
            <a:r>
              <a:rPr lang="en-US" altLang="zh-TW" dirty="0"/>
              <a:t>                                                       soil slopes</a:t>
            </a:r>
          </a:p>
          <a:p>
            <a:pPr marL="114300" indent="0">
              <a:buNone/>
            </a:pPr>
            <a:endParaRPr lang="zh-HK" altLang="en-US" dirty="0"/>
          </a:p>
        </p:txBody>
      </p:sp>
      <p:sp>
        <p:nvSpPr>
          <p:cNvPr id="4" name="Arrow: Right 3">
            <a:extLst>
              <a:ext uri="{FF2B5EF4-FFF2-40B4-BE49-F238E27FC236}">
                <a16:creationId xmlns:a16="http://schemas.microsoft.com/office/drawing/2014/main" id="{E453528C-F8DC-4D25-BCD4-56828FE1478E}"/>
              </a:ext>
            </a:extLst>
          </p:cNvPr>
          <p:cNvSpPr/>
          <p:nvPr/>
        </p:nvSpPr>
        <p:spPr>
          <a:xfrm>
            <a:off x="3088866" y="2840486"/>
            <a:ext cx="698015" cy="1923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HK" altLang="en-US"/>
          </a:p>
        </p:txBody>
      </p:sp>
      <p:sp>
        <p:nvSpPr>
          <p:cNvPr id="5" name="Arrow: Down 4">
            <a:extLst>
              <a:ext uri="{FF2B5EF4-FFF2-40B4-BE49-F238E27FC236}">
                <a16:creationId xmlns:a16="http://schemas.microsoft.com/office/drawing/2014/main" id="{73CC4384-92B9-4645-803B-F7F4F6686233}"/>
              </a:ext>
            </a:extLst>
          </p:cNvPr>
          <p:cNvSpPr/>
          <p:nvPr/>
        </p:nvSpPr>
        <p:spPr>
          <a:xfrm>
            <a:off x="4207110" y="3109222"/>
            <a:ext cx="484632" cy="5374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HK" altLang="en-US"/>
          </a:p>
        </p:txBody>
      </p:sp>
      <p:sp>
        <p:nvSpPr>
          <p:cNvPr id="6" name="Arrow: Down 5">
            <a:extLst>
              <a:ext uri="{FF2B5EF4-FFF2-40B4-BE49-F238E27FC236}">
                <a16:creationId xmlns:a16="http://schemas.microsoft.com/office/drawing/2014/main" id="{3C636518-464A-4ADE-BA55-CDD9776AFB0F}"/>
              </a:ext>
            </a:extLst>
          </p:cNvPr>
          <p:cNvSpPr/>
          <p:nvPr/>
        </p:nvSpPr>
        <p:spPr>
          <a:xfrm>
            <a:off x="6277389" y="3109222"/>
            <a:ext cx="484632" cy="5374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HK" altLang="en-US"/>
          </a:p>
        </p:txBody>
      </p:sp>
    </p:spTree>
    <p:extLst>
      <p:ext uri="{BB962C8B-B14F-4D97-AF65-F5344CB8AC3E}">
        <p14:creationId xmlns:p14="http://schemas.microsoft.com/office/powerpoint/2010/main" val="21165625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21B5118-FF00-4C03-B7C7-A5D5ABC125DC}"/>
              </a:ext>
            </a:extLst>
          </p:cNvPr>
          <p:cNvSpPr>
            <a:spLocks noGrp="1"/>
          </p:cNvSpPr>
          <p:nvPr>
            <p:ph type="body" idx="1"/>
          </p:nvPr>
        </p:nvSpPr>
        <p:spPr>
          <a:xfrm>
            <a:off x="241898" y="447478"/>
            <a:ext cx="8520600" cy="4124521"/>
          </a:xfrm>
        </p:spPr>
        <p:txBody>
          <a:bodyPr/>
          <a:lstStyle/>
          <a:p>
            <a:pPr marL="114300" indent="0">
              <a:buNone/>
            </a:pPr>
            <a:r>
              <a:rPr lang="en-US" altLang="zh-HK" dirty="0"/>
              <a:t>                                                              </a:t>
            </a:r>
          </a:p>
          <a:p>
            <a:pPr marL="114300" indent="0">
              <a:buNone/>
            </a:pPr>
            <a:r>
              <a:rPr lang="en-US" altLang="zh-HK" dirty="0"/>
              <a:t>                                                               Better planning on the use of slopes</a:t>
            </a:r>
          </a:p>
          <a:p>
            <a:pPr marL="114300" indent="0">
              <a:buNone/>
            </a:pPr>
            <a:r>
              <a:rPr lang="en-US" altLang="zh-HK" dirty="0"/>
              <a:t>-Preventive measures                            Issue a Landslip Warning(</a:t>
            </a:r>
            <a:r>
              <a:rPr lang="zh-TW" altLang="en-US" dirty="0"/>
              <a:t>山泥傾瀉警告</a:t>
            </a:r>
            <a:r>
              <a:rPr lang="en-US" altLang="zh-TW" dirty="0"/>
              <a:t>)</a:t>
            </a:r>
            <a:r>
              <a:rPr lang="en-US" altLang="zh-HK" dirty="0"/>
              <a:t> </a:t>
            </a:r>
          </a:p>
          <a:p>
            <a:pPr marL="114300" indent="0">
              <a:buNone/>
            </a:pPr>
            <a:r>
              <a:rPr lang="en-US" altLang="zh-HK" dirty="0"/>
              <a:t>                                                               Avoid development on dangerous slopes    </a:t>
            </a:r>
          </a:p>
          <a:p>
            <a:pPr marL="114300" indent="0">
              <a:buNone/>
            </a:pPr>
            <a:r>
              <a:rPr lang="en-US" altLang="zh-HK" dirty="0"/>
              <a:t>                                                               Regular inspection and maintenance of </a:t>
            </a:r>
          </a:p>
          <a:p>
            <a:pPr marL="114300" indent="0">
              <a:buNone/>
            </a:pPr>
            <a:r>
              <a:rPr lang="en-US" altLang="zh-HK" dirty="0"/>
              <a:t>                                                               slopes </a:t>
            </a:r>
          </a:p>
          <a:p>
            <a:pPr marL="114300" indent="0">
              <a:buNone/>
            </a:pPr>
            <a:r>
              <a:rPr lang="en-US" altLang="zh-HK" dirty="0"/>
              <a:t>                                                               Educate the public</a:t>
            </a:r>
          </a:p>
          <a:p>
            <a:pPr marL="114300" indent="0">
              <a:buNone/>
            </a:pPr>
            <a:endParaRPr lang="en-US" altLang="zh-HK" dirty="0"/>
          </a:p>
          <a:p>
            <a:pPr marL="114300" indent="0">
              <a:buNone/>
            </a:pPr>
            <a:r>
              <a:rPr lang="en-US" altLang="zh-HK" dirty="0"/>
              <a:t>- Remedial measures                             Restore transport service</a:t>
            </a:r>
          </a:p>
          <a:p>
            <a:pPr marL="114300" indent="0">
              <a:buNone/>
            </a:pPr>
            <a:r>
              <a:rPr lang="en-US" altLang="zh-HK" dirty="0"/>
              <a:t>                                                               Rescue victims</a:t>
            </a:r>
          </a:p>
          <a:p>
            <a:pPr marL="114300" indent="0">
              <a:buNone/>
            </a:pPr>
            <a:r>
              <a:rPr lang="en-US" altLang="zh-HK" dirty="0"/>
              <a:t>                                                               Slope rehabilitation(</a:t>
            </a:r>
            <a:r>
              <a:rPr lang="zh-TW" altLang="en-US" dirty="0"/>
              <a:t>修復</a:t>
            </a:r>
            <a:r>
              <a:rPr lang="en-US" altLang="zh-TW" dirty="0"/>
              <a:t>)</a:t>
            </a:r>
            <a:r>
              <a:rPr lang="en-US" altLang="zh-HK" dirty="0"/>
              <a:t>                                          </a:t>
            </a:r>
            <a:endParaRPr lang="zh-HK" altLang="en-US" dirty="0"/>
          </a:p>
        </p:txBody>
      </p:sp>
      <p:sp>
        <p:nvSpPr>
          <p:cNvPr id="4" name="Arrow: Right 3">
            <a:extLst>
              <a:ext uri="{FF2B5EF4-FFF2-40B4-BE49-F238E27FC236}">
                <a16:creationId xmlns:a16="http://schemas.microsoft.com/office/drawing/2014/main" id="{E8CED7EA-6A31-4118-90AB-7AF27940AAB5}"/>
              </a:ext>
            </a:extLst>
          </p:cNvPr>
          <p:cNvSpPr/>
          <p:nvPr/>
        </p:nvSpPr>
        <p:spPr>
          <a:xfrm>
            <a:off x="2917703" y="1037305"/>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HK" altLang="en-US"/>
          </a:p>
        </p:txBody>
      </p:sp>
      <p:sp>
        <p:nvSpPr>
          <p:cNvPr id="5" name="Arrow: Right 4">
            <a:extLst>
              <a:ext uri="{FF2B5EF4-FFF2-40B4-BE49-F238E27FC236}">
                <a16:creationId xmlns:a16="http://schemas.microsoft.com/office/drawing/2014/main" id="{6218A5AA-2418-4419-88FF-1462AE4BD61F}"/>
              </a:ext>
            </a:extLst>
          </p:cNvPr>
          <p:cNvSpPr/>
          <p:nvPr/>
        </p:nvSpPr>
        <p:spPr>
          <a:xfrm>
            <a:off x="2917703" y="297662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HK" altLang="en-US"/>
          </a:p>
        </p:txBody>
      </p:sp>
    </p:spTree>
    <p:extLst>
      <p:ext uri="{BB962C8B-B14F-4D97-AF65-F5344CB8AC3E}">
        <p14:creationId xmlns:p14="http://schemas.microsoft.com/office/powerpoint/2010/main" val="9699923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AEE3D37-F445-4E07-B70B-D420D91D1DE0}"/>
              </a:ext>
            </a:extLst>
          </p:cNvPr>
          <p:cNvSpPr>
            <a:spLocks noGrp="1"/>
          </p:cNvSpPr>
          <p:nvPr>
            <p:ph type="body" idx="1"/>
          </p:nvPr>
        </p:nvSpPr>
        <p:spPr>
          <a:xfrm>
            <a:off x="311700" y="1102813"/>
            <a:ext cx="8520600" cy="3416400"/>
          </a:xfrm>
        </p:spPr>
        <p:txBody>
          <a:bodyPr/>
          <a:lstStyle/>
          <a:p>
            <a:pPr marL="114300" indent="0">
              <a:buNone/>
            </a:pPr>
            <a:r>
              <a:rPr lang="en-US" altLang="zh-HK" dirty="0"/>
              <a:t>What is the difference between weather</a:t>
            </a:r>
            <a:r>
              <a:rPr lang="en-US" altLang="zh-TW" dirty="0"/>
              <a:t>(</a:t>
            </a:r>
            <a:r>
              <a:rPr lang="zh-TW" altLang="en-US" dirty="0"/>
              <a:t>天氣</a:t>
            </a:r>
            <a:r>
              <a:rPr lang="en-US" altLang="zh-TW" dirty="0"/>
              <a:t>)</a:t>
            </a:r>
            <a:r>
              <a:rPr lang="en-US" altLang="zh-HK" dirty="0"/>
              <a:t> and climate</a:t>
            </a:r>
            <a:r>
              <a:rPr lang="en-US" altLang="zh-TW" dirty="0"/>
              <a:t>(</a:t>
            </a:r>
            <a:r>
              <a:rPr lang="zh-TW" altLang="en-US" dirty="0"/>
              <a:t>氣候</a:t>
            </a:r>
            <a:r>
              <a:rPr lang="en-US" altLang="zh-TW" dirty="0"/>
              <a:t>)</a:t>
            </a:r>
            <a:r>
              <a:rPr lang="en-US" altLang="zh-HK" dirty="0"/>
              <a:t>?</a:t>
            </a:r>
          </a:p>
          <a:p>
            <a:pPr marL="114300" indent="0">
              <a:buNone/>
            </a:pPr>
            <a:r>
              <a:rPr lang="en-US" altLang="zh-HK" dirty="0"/>
              <a:t>-The condition of the atmosphere over a particular location over a short period of  </a:t>
            </a:r>
          </a:p>
          <a:p>
            <a:pPr marL="114300" indent="0">
              <a:buNone/>
            </a:pPr>
            <a:r>
              <a:rPr lang="en-US" altLang="zh-HK" dirty="0"/>
              <a:t>  time.</a:t>
            </a:r>
          </a:p>
          <a:p>
            <a:pPr marL="114300" indent="0">
              <a:buNone/>
            </a:pPr>
            <a:r>
              <a:rPr lang="en-US" altLang="zh-HK" dirty="0"/>
              <a:t>-The average weather conditions of a place during a long period of time.</a:t>
            </a:r>
          </a:p>
          <a:p>
            <a:pPr marL="114300" indent="0">
              <a:buNone/>
            </a:pPr>
            <a:endParaRPr lang="en-US" altLang="zh-TW" dirty="0"/>
          </a:p>
          <a:p>
            <a:pPr marL="114300" indent="0">
              <a:buNone/>
            </a:pPr>
            <a:r>
              <a:rPr lang="en-US" altLang="zh-TW" dirty="0"/>
              <a:t>How to describe weather conditions?</a:t>
            </a:r>
          </a:p>
          <a:p>
            <a:pPr marL="114300" indent="0">
              <a:buNone/>
            </a:pPr>
            <a:r>
              <a:rPr lang="en-US" altLang="zh-TW" dirty="0"/>
              <a:t>-</a:t>
            </a:r>
            <a:r>
              <a:rPr lang="en-US" altLang="zh-HK" dirty="0"/>
              <a:t>Temperature</a:t>
            </a:r>
          </a:p>
          <a:p>
            <a:pPr marL="114300" indent="0">
              <a:buNone/>
            </a:pPr>
            <a:r>
              <a:rPr lang="en-US" altLang="zh-TW" dirty="0"/>
              <a:t>-Air pressure</a:t>
            </a:r>
          </a:p>
          <a:p>
            <a:pPr marL="114300" indent="0">
              <a:buNone/>
            </a:pPr>
            <a:r>
              <a:rPr lang="en-US" altLang="zh-HK" dirty="0"/>
              <a:t>-Wind direction </a:t>
            </a:r>
          </a:p>
          <a:p>
            <a:pPr marL="114300" indent="0">
              <a:buNone/>
            </a:pPr>
            <a:r>
              <a:rPr lang="en-US" altLang="zh-HK" dirty="0"/>
              <a:t>-Wind speed</a:t>
            </a:r>
          </a:p>
          <a:p>
            <a:pPr marL="114300" indent="0">
              <a:buNone/>
            </a:pPr>
            <a:endParaRPr lang="en-US" altLang="zh-HK" dirty="0"/>
          </a:p>
          <a:p>
            <a:pPr marL="114300" indent="0">
              <a:buNone/>
            </a:pPr>
            <a:endParaRPr lang="en-US" altLang="zh-HK" dirty="0"/>
          </a:p>
          <a:p>
            <a:pPr marL="114300" indent="0">
              <a:buNone/>
            </a:pPr>
            <a:endParaRPr lang="zh-HK" altLang="en-US" dirty="0"/>
          </a:p>
        </p:txBody>
      </p:sp>
      <p:sp>
        <p:nvSpPr>
          <p:cNvPr id="7" name="Title 6">
            <a:extLst>
              <a:ext uri="{FF2B5EF4-FFF2-40B4-BE49-F238E27FC236}">
                <a16:creationId xmlns:a16="http://schemas.microsoft.com/office/drawing/2014/main" id="{785AE213-9429-46E8-8BAE-737C4997B22C}"/>
              </a:ext>
            </a:extLst>
          </p:cNvPr>
          <p:cNvSpPr>
            <a:spLocks noGrp="1"/>
          </p:cNvSpPr>
          <p:nvPr>
            <p:ph type="title"/>
          </p:nvPr>
        </p:nvSpPr>
        <p:spPr/>
        <p:txBody>
          <a:bodyPr/>
          <a:lstStyle/>
          <a:p>
            <a:r>
              <a:rPr lang="en-US" altLang="zh-HK" dirty="0"/>
              <a:t>What is the climate of Hong Kong?</a:t>
            </a:r>
            <a:endParaRPr lang="zh-HK" altLang="en-US" dirty="0"/>
          </a:p>
        </p:txBody>
      </p:sp>
    </p:spTree>
    <p:extLst>
      <p:ext uri="{BB962C8B-B14F-4D97-AF65-F5344CB8AC3E}">
        <p14:creationId xmlns:p14="http://schemas.microsoft.com/office/powerpoint/2010/main" val="20025323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52601-E350-4CE2-BE1B-5B2D0BAAB047}"/>
              </a:ext>
            </a:extLst>
          </p:cNvPr>
          <p:cNvSpPr>
            <a:spLocks noGrp="1"/>
          </p:cNvSpPr>
          <p:nvPr>
            <p:ph type="title"/>
          </p:nvPr>
        </p:nvSpPr>
        <p:spPr/>
        <p:txBody>
          <a:bodyPr/>
          <a:lstStyle/>
          <a:p>
            <a:r>
              <a:rPr lang="en-US" altLang="zh-HK" dirty="0"/>
              <a:t>Why does Hong Kong have four seasons?</a:t>
            </a:r>
            <a:endParaRPr lang="zh-HK" altLang="en-US" dirty="0"/>
          </a:p>
        </p:txBody>
      </p:sp>
      <p:sp>
        <p:nvSpPr>
          <p:cNvPr id="3" name="Text Placeholder 2">
            <a:extLst>
              <a:ext uri="{FF2B5EF4-FFF2-40B4-BE49-F238E27FC236}">
                <a16:creationId xmlns:a16="http://schemas.microsoft.com/office/drawing/2014/main" id="{0E1C8F25-6774-41C4-BCF9-DD4E206CFD6C}"/>
              </a:ext>
            </a:extLst>
          </p:cNvPr>
          <p:cNvSpPr>
            <a:spLocks noGrp="1"/>
          </p:cNvSpPr>
          <p:nvPr>
            <p:ph type="body" idx="1"/>
          </p:nvPr>
        </p:nvSpPr>
        <p:spPr/>
        <p:txBody>
          <a:bodyPr/>
          <a:lstStyle/>
          <a:p>
            <a:pPr>
              <a:buFontTx/>
              <a:buChar char="-"/>
            </a:pPr>
            <a:r>
              <a:rPr lang="en-US" altLang="zh-HK" dirty="0"/>
              <a:t>Rainfall : uneven distributed, high rainfall in summer, low rainfall in winter</a:t>
            </a:r>
          </a:p>
          <a:p>
            <a:pPr>
              <a:buFontTx/>
              <a:buChar char="-"/>
            </a:pPr>
            <a:r>
              <a:rPr lang="en-US" altLang="zh-HK" dirty="0"/>
              <a:t>Temperature: High annual average temperature, around 23 Degree Celsius</a:t>
            </a:r>
          </a:p>
          <a:p>
            <a:pPr>
              <a:buFontTx/>
              <a:buChar char="-"/>
            </a:pPr>
            <a:endParaRPr lang="en-US" altLang="zh-HK" dirty="0"/>
          </a:p>
          <a:p>
            <a:pPr>
              <a:buFontTx/>
              <a:buChar char="-"/>
            </a:pPr>
            <a:r>
              <a:rPr lang="en-US" altLang="zh-HK" dirty="0"/>
              <a:t>Monsoon winds(</a:t>
            </a:r>
            <a:r>
              <a:rPr lang="zh-TW" altLang="en-US" dirty="0"/>
              <a:t>季候風</a:t>
            </a:r>
            <a:r>
              <a:rPr lang="en-US" altLang="zh-TW" dirty="0"/>
              <a:t>)</a:t>
            </a:r>
            <a:r>
              <a:rPr lang="en-US" altLang="zh-HK" dirty="0"/>
              <a:t> blow from different directions in summer and winter/ due to seasonal changes of the air pressure/ in the mainland and the ocean nearby. Therefore, four seasons are formed.</a:t>
            </a:r>
          </a:p>
          <a:p>
            <a:pPr>
              <a:buFontTx/>
              <a:buChar char="-"/>
            </a:pPr>
            <a:endParaRPr lang="en-US" altLang="zh-HK" dirty="0"/>
          </a:p>
          <a:p>
            <a:pPr>
              <a:buFontTx/>
              <a:buChar char="-"/>
            </a:pPr>
            <a:endParaRPr lang="en-US" altLang="zh-HK" dirty="0"/>
          </a:p>
          <a:p>
            <a:pPr>
              <a:buFontTx/>
              <a:buChar char="-"/>
            </a:pPr>
            <a:endParaRPr lang="en-US" altLang="zh-HK" dirty="0"/>
          </a:p>
          <a:p>
            <a:pPr>
              <a:buFontTx/>
              <a:buChar char="-"/>
            </a:pPr>
            <a:endParaRPr lang="en-US" altLang="zh-HK" dirty="0"/>
          </a:p>
          <a:p>
            <a:pPr marL="114300" indent="0">
              <a:buNone/>
            </a:pPr>
            <a:endParaRPr lang="zh-HK" altLang="en-US" dirty="0"/>
          </a:p>
        </p:txBody>
      </p:sp>
    </p:spTree>
    <p:extLst>
      <p:ext uri="{BB962C8B-B14F-4D97-AF65-F5344CB8AC3E}">
        <p14:creationId xmlns:p14="http://schemas.microsoft.com/office/powerpoint/2010/main" val="25674439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7"/>
          <p:cNvSpPr txBox="1">
            <a:spLocks noGrp="1"/>
          </p:cNvSpPr>
          <p:nvPr>
            <p:ph type="title"/>
          </p:nvPr>
        </p:nvSpPr>
        <p:spPr>
          <a:xfrm>
            <a:off x="403960" y="86236"/>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zh-TW"/>
              <a:t>Earthquake （地震）</a:t>
            </a:r>
            <a:endParaRPr/>
          </a:p>
        </p:txBody>
      </p:sp>
      <p:sp>
        <p:nvSpPr>
          <p:cNvPr id="134" name="Google Shape;134;p27"/>
          <p:cNvSpPr txBox="1">
            <a:spLocks noGrp="1"/>
          </p:cNvSpPr>
          <p:nvPr>
            <p:ph type="body" idx="1"/>
          </p:nvPr>
        </p:nvSpPr>
        <p:spPr>
          <a:xfrm>
            <a:off x="403950" y="658925"/>
            <a:ext cx="8520600" cy="4484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zh-TW"/>
              <a:t>An earthquake is the </a:t>
            </a:r>
            <a:r>
              <a:rPr lang="zh-TW">
                <a:highlight>
                  <a:srgbClr val="FFFF00"/>
                </a:highlight>
              </a:rPr>
              <a:t>sudden movement or trembling of the Earth's </a:t>
            </a:r>
            <a:r>
              <a:rPr lang="zh-TW">
                <a:solidFill>
                  <a:srgbClr val="FF0000"/>
                </a:solidFill>
                <a:highlight>
                  <a:srgbClr val="FFFF00"/>
                </a:highlight>
              </a:rPr>
              <a:t>tectonic plates </a:t>
            </a:r>
            <a:r>
              <a:rPr lang="zh-TW">
                <a:solidFill>
                  <a:srgbClr val="434343"/>
                </a:solidFill>
                <a:highlight>
                  <a:srgbClr val="FFFF00"/>
                </a:highlight>
              </a:rPr>
              <a:t>(板塊）,</a:t>
            </a:r>
            <a:r>
              <a:rPr lang="zh-TW"/>
              <a:t> resulting in shaking of the ground. This shaking can result in the damage of various structures such as buildings and further breakdown of the Earth's surface.</a:t>
            </a:r>
            <a:endParaRPr/>
          </a:p>
          <a:p>
            <a:pPr marL="0" lvl="0" indent="0" algn="l" rtl="0">
              <a:spcBef>
                <a:spcPts val="1600"/>
              </a:spcBef>
              <a:spcAft>
                <a:spcPts val="0"/>
              </a:spcAft>
              <a:buNone/>
            </a:pPr>
            <a:r>
              <a:rPr lang="zh-TW"/>
              <a:t>The </a:t>
            </a:r>
            <a:r>
              <a:rPr lang="zh-TW">
                <a:solidFill>
                  <a:srgbClr val="FF0000"/>
                </a:solidFill>
              </a:rPr>
              <a:t>Richter scale</a:t>
            </a:r>
            <a:r>
              <a:rPr lang="zh-TW"/>
              <a:t>（黎克特制地震震級）is a scale of numbers used to tell the power (or magnitude) of earthquakes. It measures from 2 to 10.</a:t>
            </a:r>
            <a:endParaRPr/>
          </a:p>
          <a:p>
            <a:pPr marL="0" lvl="0" indent="0" algn="l" rtl="0">
              <a:spcBef>
                <a:spcPts val="1600"/>
              </a:spcBef>
              <a:spcAft>
                <a:spcPts val="0"/>
              </a:spcAft>
              <a:buClr>
                <a:schemeClr val="dk1"/>
              </a:buClr>
              <a:buSzPts val="1100"/>
              <a:buFont typeface="Arial"/>
              <a:buNone/>
            </a:pPr>
            <a:r>
              <a:rPr lang="zh-TW">
                <a:highlight>
                  <a:srgbClr val="FFFF00"/>
                </a:highlight>
              </a:rPr>
              <a:t>The earthquake with the biggest recorded magnitude in Hong Kong was a magnitude of 7.3 .</a:t>
            </a:r>
            <a:r>
              <a:rPr lang="zh-TW"/>
              <a:t> The earthquake happened in China but also cause impacts on Hong Kong.</a:t>
            </a:r>
            <a:endParaRPr/>
          </a:p>
          <a:p>
            <a:pPr marL="0" lvl="0" indent="0" algn="l" rtl="0">
              <a:spcBef>
                <a:spcPts val="1600"/>
              </a:spcBef>
              <a:spcAft>
                <a:spcPts val="1600"/>
              </a:spcAft>
              <a:buNone/>
            </a:pPr>
            <a:r>
              <a:rPr lang="zh-TW"/>
              <a:t>The earthquake with the biggest recorded magnitude in the world was the Great Chilean Earthquake. It had a magnitude of 9.5 on the Richter scale and occurred in 1960. </a:t>
            </a:r>
            <a:r>
              <a:rPr lang="zh-TW">
                <a:highlight>
                  <a:srgbClr val="FFFF00"/>
                </a:highlight>
              </a:rPr>
              <a:t>No earthquake has ever hit 10+ on the Richter Scale.</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8"/>
          <p:cNvSpPr txBox="1">
            <a:spLocks noGrp="1"/>
          </p:cNvSpPr>
          <p:nvPr>
            <p:ph type="title"/>
          </p:nvPr>
        </p:nvSpPr>
        <p:spPr>
          <a:xfrm>
            <a:off x="311700" y="281007"/>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zh-TW"/>
              <a:t>Tsunami （海嘯）</a:t>
            </a:r>
            <a:endParaRPr/>
          </a:p>
        </p:txBody>
      </p:sp>
      <p:sp>
        <p:nvSpPr>
          <p:cNvPr id="140" name="Google Shape;140;p28"/>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zh-TW" dirty="0"/>
              <a:t>A tsunami is a natural disaster which is a series of fast-moving waves in the ocean caused by powerful earthquakes, </a:t>
            </a:r>
            <a:r>
              <a:rPr lang="zh-TW" dirty="0">
                <a:solidFill>
                  <a:srgbClr val="FF0000"/>
                </a:solidFill>
              </a:rPr>
              <a:t>volcanic eruptions</a:t>
            </a:r>
            <a:r>
              <a:rPr lang="zh-TW" dirty="0"/>
              <a:t>（火山爆發）.</a:t>
            </a:r>
            <a:endParaRPr dirty="0"/>
          </a:p>
          <a:p>
            <a:pPr marL="0" lvl="0" indent="0" algn="l" rtl="0">
              <a:spcBef>
                <a:spcPts val="1600"/>
              </a:spcBef>
              <a:spcAft>
                <a:spcPts val="1600"/>
              </a:spcAft>
              <a:buNone/>
            </a:pPr>
            <a:r>
              <a:rPr lang="zh-TW" dirty="0"/>
              <a:t>A tsunami has a very long wave length. </a:t>
            </a:r>
            <a:r>
              <a:rPr lang="zh-TW" dirty="0">
                <a:highlight>
                  <a:srgbClr val="FFFF00"/>
                </a:highlight>
              </a:rPr>
              <a:t>It can be hundreds of kilometers long.</a:t>
            </a:r>
            <a:r>
              <a:rPr lang="zh-TW" dirty="0"/>
              <a:t> Usually, a tsunami starts suddenly. The waves travel at a great speed across an ocean with little energy loss. They can </a:t>
            </a:r>
            <a:r>
              <a:rPr lang="zh-TW" dirty="0">
                <a:highlight>
                  <a:srgbClr val="FFFF00"/>
                </a:highlight>
              </a:rPr>
              <a:t>remove sand from beaches, destroy trees, toss and drag vehicles, houses and even destroy whole towns.</a:t>
            </a:r>
            <a:endParaRPr dirty="0">
              <a:highlight>
                <a:srgbClr val="FFFF00"/>
              </a:highlight>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zh-TW"/>
              <a:t>Basic concept (Continent)</a:t>
            </a:r>
            <a:endParaRPr/>
          </a:p>
        </p:txBody>
      </p:sp>
      <p:sp>
        <p:nvSpPr>
          <p:cNvPr id="77" name="Google Shape;77;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zh-TW">
                <a:solidFill>
                  <a:srgbClr val="FF0000"/>
                </a:solidFill>
              </a:rPr>
              <a:t>Continent</a:t>
            </a:r>
            <a:r>
              <a:rPr lang="zh-TW"/>
              <a:t> （大洲）：</a:t>
            </a:r>
            <a:endParaRPr/>
          </a:p>
          <a:p>
            <a:pPr marL="0" lvl="0" indent="0" algn="l" rtl="0">
              <a:spcBef>
                <a:spcPts val="1600"/>
              </a:spcBef>
              <a:spcAft>
                <a:spcPts val="0"/>
              </a:spcAft>
              <a:buNone/>
            </a:pPr>
            <a:r>
              <a:rPr lang="zh-TW"/>
              <a:t>A continent is one of several large landmasses. Generally identified by convention rather than any strict criteria, </a:t>
            </a:r>
            <a:r>
              <a:rPr lang="zh-TW">
                <a:highlight>
                  <a:srgbClr val="FFFF00"/>
                </a:highlight>
              </a:rPr>
              <a:t>up to seven regions are commonly regarded as continents.</a:t>
            </a:r>
            <a:r>
              <a:rPr lang="zh-TW"/>
              <a:t> </a:t>
            </a:r>
            <a:endParaRPr/>
          </a:p>
          <a:p>
            <a:pPr marL="0" lvl="0" indent="0" algn="l" rtl="0">
              <a:spcBef>
                <a:spcPts val="1600"/>
              </a:spcBef>
              <a:spcAft>
                <a:spcPts val="0"/>
              </a:spcAft>
              <a:buNone/>
            </a:pPr>
            <a:r>
              <a:rPr lang="zh-TW"/>
              <a:t>Ordered from largest in area to smallest, these seven regions are: </a:t>
            </a:r>
            <a:r>
              <a:rPr lang="zh-TW">
                <a:highlight>
                  <a:srgbClr val="FFFF00"/>
                </a:highlight>
              </a:rPr>
              <a:t>Asia, Africa, North America, South America, Antarctica, Europe, and Australia (Oceania).</a:t>
            </a:r>
            <a:endParaRPr>
              <a:highlight>
                <a:srgbClr val="FFFF00"/>
              </a:highlight>
            </a:endParaRPr>
          </a:p>
          <a:p>
            <a:pPr marL="0" lvl="0" indent="0" algn="l" rtl="0">
              <a:spcBef>
                <a:spcPts val="1600"/>
              </a:spcBef>
              <a:spcAft>
                <a:spcPts val="0"/>
              </a:spcAft>
              <a:buNone/>
            </a:pPr>
            <a:r>
              <a:rPr lang="zh-TW">
                <a:solidFill>
                  <a:srgbClr val="434343"/>
                </a:solidFill>
                <a:highlight>
                  <a:srgbClr val="FFFF00"/>
                </a:highlight>
              </a:rPr>
              <a:t>Asia is the largest continent and have over 60% of total population on earth.</a:t>
            </a:r>
            <a:endParaRPr>
              <a:solidFill>
                <a:srgbClr val="434343"/>
              </a:solidFill>
              <a:highlight>
                <a:srgbClr val="FFFF00"/>
              </a:highlight>
            </a:endParaRPr>
          </a:p>
          <a:p>
            <a:pPr marL="0" lvl="0" indent="0" algn="l" rtl="0">
              <a:spcBef>
                <a:spcPts val="1600"/>
              </a:spcBef>
              <a:spcAft>
                <a:spcPts val="0"/>
              </a:spcAft>
              <a:buNone/>
            </a:pPr>
            <a:endParaRPr>
              <a:solidFill>
                <a:srgbClr val="434343"/>
              </a:solidFill>
              <a:highlight>
                <a:srgbClr val="FFFF00"/>
              </a:highlight>
            </a:endParaRPr>
          </a:p>
          <a:p>
            <a:pPr marL="0" lvl="0" indent="0" algn="l" rtl="0">
              <a:spcBef>
                <a:spcPts val="1600"/>
              </a:spcBef>
              <a:spcAft>
                <a:spcPts val="1600"/>
              </a:spcAft>
              <a:buNone/>
            </a:pPr>
            <a:endParaRPr>
              <a:solidFill>
                <a:srgbClr val="434343"/>
              </a:solidFill>
              <a:highlight>
                <a:srgbClr val="FFFF00"/>
              </a:highlight>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zh-TW"/>
              <a:t>Basic concept （Equator)</a:t>
            </a:r>
            <a:endParaRPr/>
          </a:p>
        </p:txBody>
      </p:sp>
      <p:sp>
        <p:nvSpPr>
          <p:cNvPr id="83" name="Google Shape;83;p18"/>
          <p:cNvSpPr txBox="1">
            <a:spLocks noGrp="1"/>
          </p:cNvSpPr>
          <p:nvPr>
            <p:ph type="body" idx="1"/>
          </p:nvPr>
        </p:nvSpPr>
        <p:spPr>
          <a:xfrm>
            <a:off x="311700" y="1203730"/>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zh-TW">
                <a:solidFill>
                  <a:srgbClr val="FF0000"/>
                </a:solidFill>
              </a:rPr>
              <a:t>Equator </a:t>
            </a:r>
            <a:r>
              <a:rPr lang="zh-TW">
                <a:solidFill>
                  <a:srgbClr val="434343"/>
                </a:solidFill>
              </a:rPr>
              <a:t>（赤度）</a:t>
            </a:r>
            <a:endParaRPr>
              <a:solidFill>
                <a:srgbClr val="434343"/>
              </a:solidFill>
            </a:endParaRPr>
          </a:p>
          <a:p>
            <a:pPr marL="0" lvl="0" indent="0" algn="l" rtl="0">
              <a:spcBef>
                <a:spcPts val="1600"/>
              </a:spcBef>
              <a:spcAft>
                <a:spcPts val="0"/>
              </a:spcAft>
              <a:buNone/>
            </a:pPr>
            <a:r>
              <a:rPr lang="zh-TW">
                <a:highlight>
                  <a:srgbClr val="FFFF00"/>
                </a:highlight>
              </a:rPr>
              <a:t>Zero degrees </a:t>
            </a:r>
            <a:r>
              <a:rPr lang="zh-TW">
                <a:solidFill>
                  <a:srgbClr val="FF0000"/>
                </a:solidFill>
                <a:highlight>
                  <a:srgbClr val="FFFF00"/>
                </a:highlight>
              </a:rPr>
              <a:t>latitude</a:t>
            </a:r>
            <a:r>
              <a:rPr lang="zh-TW">
                <a:solidFill>
                  <a:srgbClr val="434343"/>
                </a:solidFill>
                <a:highlight>
                  <a:srgbClr val="FFFF00"/>
                </a:highlight>
              </a:rPr>
              <a:t> (緯度）</a:t>
            </a:r>
            <a:r>
              <a:rPr lang="zh-TW">
                <a:highlight>
                  <a:srgbClr val="FFFF00"/>
                </a:highlight>
              </a:rPr>
              <a:t>divides the earth into the Northern and Southern hemispheres.</a:t>
            </a:r>
            <a:endParaRPr>
              <a:highlight>
                <a:srgbClr val="FFFF00"/>
              </a:highlight>
            </a:endParaRPr>
          </a:p>
          <a:p>
            <a:pPr marL="0" lvl="0" indent="0" algn="l" rtl="0">
              <a:spcBef>
                <a:spcPts val="1600"/>
              </a:spcBef>
              <a:spcAft>
                <a:spcPts val="1600"/>
              </a:spcAft>
              <a:buNone/>
            </a:pPr>
            <a:r>
              <a:rPr lang="zh-TW">
                <a:highlight>
                  <a:srgbClr val="FFFF00"/>
                </a:highlight>
              </a:rPr>
              <a:t>It is about 40,075 km long, of which 78.8% lies across water and 21.3% over land.</a:t>
            </a:r>
            <a:endParaRPr>
              <a:highlight>
                <a:srgbClr val="FFFF00"/>
              </a:highligh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20"/>
          <p:cNvSpPr txBox="1">
            <a:spLocks noGrp="1"/>
          </p:cNvSpPr>
          <p:nvPr>
            <p:ph type="title"/>
          </p:nvPr>
        </p:nvSpPr>
        <p:spPr>
          <a:xfrm>
            <a:off x="311700" y="631992"/>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br>
              <a:rPr lang="en-US" altLang="zh-TW" dirty="0"/>
            </a:br>
            <a:r>
              <a:rPr lang="en-US" altLang="zh-TW" dirty="0"/>
              <a:t>Map Skills</a:t>
            </a:r>
            <a:endParaRPr dirty="0"/>
          </a:p>
        </p:txBody>
      </p:sp>
      <p:sp>
        <p:nvSpPr>
          <p:cNvPr id="94" name="Google Shape;94;p20"/>
          <p:cNvSpPr txBox="1">
            <a:spLocks noGrp="1"/>
          </p:cNvSpPr>
          <p:nvPr>
            <p:ph type="body" idx="1"/>
          </p:nvPr>
        </p:nvSpPr>
        <p:spPr>
          <a:xfrm>
            <a:off x="406293" y="1310130"/>
            <a:ext cx="8520600" cy="2915028"/>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altLang="zh-TW" dirty="0"/>
          </a:p>
          <a:p>
            <a:pPr marL="0" lvl="0" indent="0">
              <a:buNone/>
            </a:pPr>
            <a:r>
              <a:rPr lang="zh-TW" altLang="zh-HK" dirty="0"/>
              <a:t>What is a map ?</a:t>
            </a:r>
            <a:endParaRPr lang="en-US" altLang="zh-TW" dirty="0"/>
          </a:p>
          <a:p>
            <a:pPr marL="0" lvl="0" indent="0" algn="l" rtl="0">
              <a:spcBef>
                <a:spcPts val="0"/>
              </a:spcBef>
              <a:spcAft>
                <a:spcPts val="0"/>
              </a:spcAft>
              <a:buNone/>
            </a:pPr>
            <a:r>
              <a:rPr lang="zh-TW" dirty="0"/>
              <a:t>Map is a </a:t>
            </a:r>
            <a:r>
              <a:rPr lang="zh-TW" dirty="0">
                <a:highlight>
                  <a:srgbClr val="FFFF00"/>
                </a:highlight>
              </a:rPr>
              <a:t>diagrammatic representation of an area of land or sea</a:t>
            </a:r>
            <a:r>
              <a:rPr lang="zh-TW" dirty="0"/>
              <a:t> showing physical features, cities, roads. When we get lost, map can direct us to our destination</a:t>
            </a:r>
            <a:endParaRPr dirty="0"/>
          </a:p>
          <a:p>
            <a:pPr marL="0" lvl="0" indent="0" algn="l" rtl="0">
              <a:spcBef>
                <a:spcPts val="1600"/>
              </a:spcBef>
              <a:spcAft>
                <a:spcPts val="0"/>
              </a:spcAft>
              <a:buNone/>
            </a:pPr>
            <a:r>
              <a:rPr lang="zh-TW" dirty="0"/>
              <a:t> </a:t>
            </a:r>
            <a:endParaRPr dirty="0"/>
          </a:p>
          <a:p>
            <a:pPr marL="0" lvl="0" indent="0" algn="l" rtl="0">
              <a:spcBef>
                <a:spcPts val="1600"/>
              </a:spcBef>
              <a:spcAft>
                <a:spcPts val="0"/>
              </a:spcAft>
              <a:buNone/>
            </a:pPr>
            <a:endParaRPr dirty="0"/>
          </a:p>
          <a:p>
            <a:pPr marL="0" lvl="0" indent="0" algn="l" rtl="0">
              <a:spcBef>
                <a:spcPts val="1600"/>
              </a:spcBef>
              <a:spcAft>
                <a:spcPts val="0"/>
              </a:spcAft>
              <a:buNone/>
            </a:pPr>
            <a:endParaRPr dirty="0"/>
          </a:p>
          <a:p>
            <a:pPr marL="0" lvl="0" indent="0" algn="l" rtl="0">
              <a:spcBef>
                <a:spcPts val="1600"/>
              </a:spcBef>
              <a:spcAft>
                <a:spcPts val="1600"/>
              </a:spcAft>
              <a:buNone/>
            </a:pPr>
            <a:endParaRP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21"/>
          <p:cNvSpPr txBox="1">
            <a:spLocks noGrp="1"/>
          </p:cNvSpPr>
          <p:nvPr>
            <p:ph type="title"/>
          </p:nvPr>
        </p:nvSpPr>
        <p:spPr>
          <a:xfrm>
            <a:off x="311700" y="240003"/>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zh-TW"/>
              <a:t>Different types of map </a:t>
            </a:r>
            <a:endParaRPr/>
          </a:p>
        </p:txBody>
      </p:sp>
      <p:sp>
        <p:nvSpPr>
          <p:cNvPr id="100" name="Google Shape;100;p21"/>
          <p:cNvSpPr txBox="1">
            <a:spLocks noGrp="1"/>
          </p:cNvSpPr>
          <p:nvPr>
            <p:ph type="body" idx="1"/>
          </p:nvPr>
        </p:nvSpPr>
        <p:spPr>
          <a:xfrm>
            <a:off x="311700" y="952575"/>
            <a:ext cx="8745300" cy="3804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zh-TW"/>
              <a:t>General Reference (regular map) :</a:t>
            </a:r>
            <a:endParaRPr/>
          </a:p>
          <a:p>
            <a:pPr marL="0" lvl="0" indent="0" algn="l" rtl="0">
              <a:spcBef>
                <a:spcPts val="1600"/>
              </a:spcBef>
              <a:spcAft>
                <a:spcPts val="0"/>
              </a:spcAft>
              <a:buNone/>
            </a:pPr>
            <a:r>
              <a:rPr lang="zh-TW"/>
              <a:t>A regular map, where </a:t>
            </a:r>
            <a:r>
              <a:rPr lang="zh-TW">
                <a:highlight>
                  <a:srgbClr val="FFFF00"/>
                </a:highlight>
              </a:rPr>
              <a:t>cities and towns are named, major transport routes are included along with natural features like lakes and rivers. </a:t>
            </a:r>
            <a:r>
              <a:rPr lang="zh-TW"/>
              <a:t>A regular map is ideal for helping you to get to your destination, </a:t>
            </a:r>
            <a:r>
              <a:rPr lang="zh-TW">
                <a:highlight>
                  <a:srgbClr val="FFFF00"/>
                </a:highlight>
              </a:rPr>
              <a:t>they tend to be easy to read.</a:t>
            </a:r>
            <a:endParaRPr>
              <a:highlight>
                <a:srgbClr val="FFFF00"/>
              </a:highlight>
            </a:endParaRPr>
          </a:p>
          <a:p>
            <a:pPr marL="0" lvl="0" indent="0" algn="l" rtl="0">
              <a:spcBef>
                <a:spcPts val="1600"/>
              </a:spcBef>
              <a:spcAft>
                <a:spcPts val="0"/>
              </a:spcAft>
              <a:buClr>
                <a:schemeClr val="dk1"/>
              </a:buClr>
              <a:buSzPts val="1100"/>
              <a:buFont typeface="Arial"/>
              <a:buNone/>
            </a:pPr>
            <a:r>
              <a:rPr lang="zh-TW">
                <a:solidFill>
                  <a:srgbClr val="FF0000"/>
                </a:solidFill>
              </a:rPr>
              <a:t>Topographic Maps</a:t>
            </a:r>
            <a:r>
              <a:rPr lang="zh-TW">
                <a:solidFill>
                  <a:srgbClr val="434343"/>
                </a:solidFill>
              </a:rPr>
              <a:t>（地形圖）:</a:t>
            </a:r>
            <a:endParaRPr>
              <a:solidFill>
                <a:srgbClr val="434343"/>
              </a:solidFill>
            </a:endParaRPr>
          </a:p>
          <a:p>
            <a:pPr marL="0" lvl="0" indent="0" algn="l" rtl="0">
              <a:spcBef>
                <a:spcPts val="1600"/>
              </a:spcBef>
              <a:spcAft>
                <a:spcPts val="0"/>
              </a:spcAft>
              <a:buClr>
                <a:schemeClr val="dk1"/>
              </a:buClr>
              <a:buSzPts val="1100"/>
              <a:buFont typeface="Arial"/>
              <a:buNone/>
            </a:pPr>
            <a:r>
              <a:rPr lang="zh-TW"/>
              <a:t>A </a:t>
            </a:r>
            <a:r>
              <a:rPr lang="zh-TW">
                <a:highlight>
                  <a:srgbClr val="FFFF00"/>
                </a:highlight>
              </a:rPr>
              <a:t>topographic map is similar to a physical map </a:t>
            </a:r>
            <a:r>
              <a:rPr lang="zh-TW"/>
              <a:t>in that it shows different physical landscape features. Unlike physical maps, though, this type of map </a:t>
            </a:r>
            <a:r>
              <a:rPr lang="zh-TW">
                <a:highlight>
                  <a:srgbClr val="FFFF00"/>
                </a:highlight>
              </a:rPr>
              <a:t>uses </a:t>
            </a:r>
            <a:r>
              <a:rPr lang="zh-TW">
                <a:solidFill>
                  <a:srgbClr val="FF0000"/>
                </a:solidFill>
                <a:highlight>
                  <a:srgbClr val="FFFF00"/>
                </a:highlight>
              </a:rPr>
              <a:t>contour lines</a:t>
            </a:r>
            <a:r>
              <a:rPr lang="zh-TW">
                <a:highlight>
                  <a:srgbClr val="FFFF00"/>
                </a:highlight>
              </a:rPr>
              <a:t>（輪廓線）instead of colors to show changes in the landscape.</a:t>
            </a:r>
            <a:endParaRPr>
              <a:highlight>
                <a:srgbClr val="FFFF00"/>
              </a:highlight>
            </a:endParaRPr>
          </a:p>
          <a:p>
            <a:pPr marL="0" lvl="0" indent="0" algn="l" rtl="0">
              <a:spcBef>
                <a:spcPts val="1600"/>
              </a:spcBef>
              <a:spcAft>
                <a:spcPts val="0"/>
              </a:spcAft>
              <a:buNone/>
            </a:pPr>
            <a:endParaRPr>
              <a:highlight>
                <a:srgbClr val="FFFF00"/>
              </a:highlight>
            </a:endParaRPr>
          </a:p>
          <a:p>
            <a:pPr marL="0" lvl="0" indent="0" algn="l" rtl="0">
              <a:spcBef>
                <a:spcPts val="1600"/>
              </a:spcBef>
              <a:spcAft>
                <a:spcPts val="1600"/>
              </a:spcAft>
              <a:buClr>
                <a:schemeClr val="dk1"/>
              </a:buClr>
              <a:buSzPts val="1100"/>
              <a:buFont typeface="Arial"/>
              <a:buNone/>
            </a:pPr>
            <a:endParaRPr>
              <a:highlight>
                <a:srgbClr val="FFFF00"/>
              </a:highligh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C85CA-3CB4-42CA-B698-76D7AAC5C1EC}"/>
              </a:ext>
            </a:extLst>
          </p:cNvPr>
          <p:cNvSpPr>
            <a:spLocks noGrp="1"/>
          </p:cNvSpPr>
          <p:nvPr>
            <p:ph type="title"/>
          </p:nvPr>
        </p:nvSpPr>
        <p:spPr/>
        <p:txBody>
          <a:bodyPr/>
          <a:lstStyle/>
          <a:p>
            <a:r>
              <a:rPr lang="en-US" altLang="zh-HK" dirty="0"/>
              <a:t>Curriculum</a:t>
            </a:r>
            <a:endParaRPr lang="zh-HK" altLang="en-US" dirty="0"/>
          </a:p>
        </p:txBody>
      </p:sp>
      <p:sp>
        <p:nvSpPr>
          <p:cNvPr id="3" name="Text Placeholder 2">
            <a:extLst>
              <a:ext uri="{FF2B5EF4-FFF2-40B4-BE49-F238E27FC236}">
                <a16:creationId xmlns:a16="http://schemas.microsoft.com/office/drawing/2014/main" id="{F802B115-D178-4302-92EC-CB5BD30DAA90}"/>
              </a:ext>
            </a:extLst>
          </p:cNvPr>
          <p:cNvSpPr>
            <a:spLocks noGrp="1"/>
          </p:cNvSpPr>
          <p:nvPr>
            <p:ph type="body" idx="1"/>
          </p:nvPr>
        </p:nvSpPr>
        <p:spPr/>
        <p:txBody>
          <a:bodyPr/>
          <a:lstStyle/>
          <a:p>
            <a:r>
              <a:rPr lang="en-US" altLang="zh-HK" dirty="0"/>
              <a:t>Section A: From Hong Kong to the World — Variations in space, people and places </a:t>
            </a:r>
          </a:p>
          <a:p>
            <a:endParaRPr lang="en-US" altLang="zh-HK" dirty="0"/>
          </a:p>
          <a:p>
            <a:r>
              <a:rPr lang="en-US" altLang="zh-HK" dirty="0"/>
              <a:t>Section B: From China to the World — Enquiring regional problems arising from human-environment interactions</a:t>
            </a:r>
          </a:p>
          <a:p>
            <a:endParaRPr lang="en-US" altLang="zh-HK" dirty="0"/>
          </a:p>
          <a:p>
            <a:r>
              <a:rPr lang="en-US" altLang="zh-HK" dirty="0"/>
              <a:t>Section C: Challenges for our world — Managing global issues in a sustainable way(</a:t>
            </a:r>
            <a:r>
              <a:rPr lang="zh-TW" altLang="en-US" dirty="0"/>
              <a:t>可持續發展</a:t>
            </a:r>
            <a:r>
              <a:rPr lang="en-US" altLang="zh-TW" dirty="0"/>
              <a:t>)</a:t>
            </a:r>
            <a:endParaRPr lang="en-US" altLang="zh-HK" dirty="0"/>
          </a:p>
        </p:txBody>
      </p:sp>
    </p:spTree>
    <p:extLst>
      <p:ext uri="{BB962C8B-B14F-4D97-AF65-F5344CB8AC3E}">
        <p14:creationId xmlns:p14="http://schemas.microsoft.com/office/powerpoint/2010/main" val="24325903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22"/>
          <p:cNvSpPr txBox="1">
            <a:spLocks noGrp="1"/>
          </p:cNvSpPr>
          <p:nvPr>
            <p:ph type="title"/>
          </p:nvPr>
        </p:nvSpPr>
        <p:spPr>
          <a:xfrm>
            <a:off x="311700" y="224626"/>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zh-TW"/>
              <a:t>Different types of map </a:t>
            </a:r>
            <a:endParaRPr/>
          </a:p>
        </p:txBody>
      </p:sp>
      <p:sp>
        <p:nvSpPr>
          <p:cNvPr id="106" name="Google Shape;106;p22"/>
          <p:cNvSpPr txBox="1">
            <a:spLocks noGrp="1"/>
          </p:cNvSpPr>
          <p:nvPr>
            <p:ph type="body" idx="1"/>
          </p:nvPr>
        </p:nvSpPr>
        <p:spPr>
          <a:xfrm>
            <a:off x="311700" y="947450"/>
            <a:ext cx="8520600" cy="3665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zh-TW"/>
              <a:t>Political Maps</a:t>
            </a:r>
            <a:endParaRPr/>
          </a:p>
          <a:p>
            <a:pPr marL="0" lvl="0" indent="0" algn="l" rtl="0">
              <a:spcBef>
                <a:spcPts val="1600"/>
              </a:spcBef>
              <a:spcAft>
                <a:spcPts val="0"/>
              </a:spcAft>
              <a:buClr>
                <a:schemeClr val="dk1"/>
              </a:buClr>
              <a:buSzPts val="1100"/>
              <a:buFont typeface="Arial"/>
              <a:buNone/>
            </a:pPr>
            <a:r>
              <a:rPr lang="zh-TW"/>
              <a:t>A political map </a:t>
            </a:r>
            <a:r>
              <a:rPr lang="zh-TW">
                <a:highlight>
                  <a:srgbClr val="FFFF00"/>
                </a:highlight>
              </a:rPr>
              <a:t>does not show topographic features like mountains</a:t>
            </a:r>
            <a:r>
              <a:rPr lang="zh-TW"/>
              <a:t>. It focuses solely on the </a:t>
            </a:r>
            <a:r>
              <a:rPr lang="zh-TW">
                <a:highlight>
                  <a:srgbClr val="FFFF00"/>
                </a:highlight>
              </a:rPr>
              <a:t>state and national boundaries of a place. </a:t>
            </a:r>
            <a:r>
              <a:rPr lang="zh-TW"/>
              <a:t>These maps also include the locations of cities large and small, depending on the detail of the maps.</a:t>
            </a:r>
            <a:endParaRPr>
              <a:highlight>
                <a:srgbClr val="FFFF00"/>
              </a:highlight>
            </a:endParaRPr>
          </a:p>
          <a:p>
            <a:pPr marL="0" lvl="0" indent="0" algn="l" rtl="0">
              <a:spcBef>
                <a:spcPts val="1600"/>
              </a:spcBef>
              <a:spcAft>
                <a:spcPts val="0"/>
              </a:spcAft>
              <a:buNone/>
            </a:pPr>
            <a:r>
              <a:rPr lang="zh-TW">
                <a:solidFill>
                  <a:srgbClr val="434343"/>
                </a:solidFill>
              </a:rPr>
              <a:t>Climate Maps</a:t>
            </a:r>
            <a:r>
              <a:rPr lang="zh-TW"/>
              <a:t>:</a:t>
            </a:r>
            <a:endParaRPr/>
          </a:p>
          <a:p>
            <a:pPr marL="0" lvl="0" indent="0" algn="l" rtl="0">
              <a:spcBef>
                <a:spcPts val="1600"/>
              </a:spcBef>
              <a:spcAft>
                <a:spcPts val="1600"/>
              </a:spcAft>
              <a:buNone/>
            </a:pPr>
            <a:r>
              <a:rPr lang="zh-TW"/>
              <a:t>A climate map </a:t>
            </a:r>
            <a:r>
              <a:rPr lang="zh-TW">
                <a:highlight>
                  <a:srgbClr val="FFFF00"/>
                </a:highlight>
              </a:rPr>
              <a:t>shows information about the climate of an area. </a:t>
            </a:r>
            <a:r>
              <a:rPr lang="zh-TW"/>
              <a:t>These maps can show things like the specific climatic zones of an area based on the temperature, the amount of snow an area receives, or the average number of cloudy days. </a:t>
            </a:r>
            <a:r>
              <a:rPr lang="zh-TW">
                <a:highlight>
                  <a:srgbClr val="FFFF00"/>
                </a:highlight>
              </a:rPr>
              <a:t>These maps normally use colors to show different climatic areas.</a:t>
            </a:r>
            <a:endParaRPr>
              <a:highlight>
                <a:srgbClr val="FFFF00"/>
              </a:highlight>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3"/>
          <p:cNvSpPr txBox="1">
            <a:spLocks noGrp="1"/>
          </p:cNvSpPr>
          <p:nvPr>
            <p:ph type="title"/>
          </p:nvPr>
        </p:nvSpPr>
        <p:spPr>
          <a:xfrm>
            <a:off x="311700" y="193873"/>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zh-TW"/>
              <a:t>Different types of map </a:t>
            </a:r>
            <a:endParaRPr/>
          </a:p>
        </p:txBody>
      </p:sp>
      <p:sp>
        <p:nvSpPr>
          <p:cNvPr id="112" name="Google Shape;112;p23"/>
          <p:cNvSpPr txBox="1">
            <a:spLocks noGrp="1"/>
          </p:cNvSpPr>
          <p:nvPr>
            <p:ph type="body" idx="1"/>
          </p:nvPr>
        </p:nvSpPr>
        <p:spPr>
          <a:xfrm>
            <a:off x="378331" y="766575"/>
            <a:ext cx="8520600" cy="4280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zh-TW">
                <a:solidFill>
                  <a:srgbClr val="FF0000"/>
                </a:solidFill>
              </a:rPr>
              <a:t>Navigational Charts </a:t>
            </a:r>
            <a:r>
              <a:rPr lang="zh-TW">
                <a:solidFill>
                  <a:srgbClr val="434343"/>
                </a:solidFill>
              </a:rPr>
              <a:t>（航海圖）：</a:t>
            </a:r>
            <a:endParaRPr>
              <a:solidFill>
                <a:srgbClr val="434343"/>
              </a:solidFill>
            </a:endParaRPr>
          </a:p>
          <a:p>
            <a:pPr marL="0" lvl="0" indent="0" algn="l" rtl="0">
              <a:spcBef>
                <a:spcPts val="1600"/>
              </a:spcBef>
              <a:spcAft>
                <a:spcPts val="1600"/>
              </a:spcAft>
              <a:buNone/>
            </a:pPr>
            <a:r>
              <a:rPr lang="zh-TW"/>
              <a:t>Along with general reference and topographical maps, navigational charts are another invaluable tool when it comes to actually getting around, whether you’re at sea or in the air. </a:t>
            </a:r>
            <a:r>
              <a:rPr lang="zh-TW">
                <a:highlight>
                  <a:srgbClr val="FFFF00"/>
                </a:highlight>
              </a:rPr>
              <a:t>Maps for the ocean are typically referred to as charts, and the same applies to air navigation mapping. </a:t>
            </a:r>
            <a:r>
              <a:rPr lang="zh-TW"/>
              <a:t>The charts tend to include information that’s important to avoiding accidents – such as </a:t>
            </a:r>
            <a:r>
              <a:rPr lang="zh-TW">
                <a:highlight>
                  <a:srgbClr val="FFFF00"/>
                </a:highlight>
              </a:rPr>
              <a:t>features in and around the water, like submerged rocks – along with any specific navigational aids.</a:t>
            </a:r>
            <a:endParaRPr>
              <a:highlight>
                <a:srgbClr val="FFFF00"/>
              </a:highlight>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9"/>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zh-TW">
                <a:solidFill>
                  <a:srgbClr val="FF0000"/>
                </a:solidFill>
                <a:highlight>
                  <a:srgbClr val="FFFF00"/>
                </a:highlight>
              </a:rPr>
              <a:t>Q&amp;A</a:t>
            </a:r>
            <a:endParaRPr>
              <a:solidFill>
                <a:srgbClr val="FF0000"/>
              </a:solidFill>
              <a:highlight>
                <a:srgbClr val="FFFF00"/>
              </a:highlight>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30"/>
          <p:cNvSpPr txBox="1">
            <a:spLocks noGrp="1"/>
          </p:cNvSpPr>
          <p:nvPr>
            <p:ph type="title"/>
          </p:nvPr>
        </p:nvSpPr>
        <p:spPr>
          <a:xfrm>
            <a:off x="414211" y="2150850"/>
            <a:ext cx="85206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zh-TW">
                <a:solidFill>
                  <a:srgbClr val="FF0000"/>
                </a:solidFill>
                <a:highlight>
                  <a:srgbClr val="FFFF00"/>
                </a:highlight>
              </a:rPr>
              <a:t>The end </a:t>
            </a:r>
            <a:endParaRPr>
              <a:solidFill>
                <a:srgbClr val="FF0000"/>
              </a:solidFill>
              <a:highlight>
                <a:srgbClr val="FFFF00"/>
              </a:highligh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8024E-9276-4731-941E-B4B251192089}"/>
              </a:ext>
            </a:extLst>
          </p:cNvPr>
          <p:cNvSpPr>
            <a:spLocks noGrp="1"/>
          </p:cNvSpPr>
          <p:nvPr>
            <p:ph type="title"/>
          </p:nvPr>
        </p:nvSpPr>
        <p:spPr/>
        <p:txBody>
          <a:bodyPr/>
          <a:lstStyle/>
          <a:p>
            <a:r>
              <a:rPr lang="en-US" altLang="zh-HK" dirty="0"/>
              <a:t>Section A</a:t>
            </a:r>
            <a:endParaRPr lang="zh-HK" altLang="en-US" dirty="0"/>
          </a:p>
        </p:txBody>
      </p:sp>
      <p:sp>
        <p:nvSpPr>
          <p:cNvPr id="3" name="Text Placeholder 2">
            <a:extLst>
              <a:ext uri="{FF2B5EF4-FFF2-40B4-BE49-F238E27FC236}">
                <a16:creationId xmlns:a16="http://schemas.microsoft.com/office/drawing/2014/main" id="{95022AC2-1E5F-4BCE-BF86-5A147FDCB783}"/>
              </a:ext>
            </a:extLst>
          </p:cNvPr>
          <p:cNvSpPr>
            <a:spLocks noGrp="1"/>
          </p:cNvSpPr>
          <p:nvPr>
            <p:ph type="body" idx="1"/>
          </p:nvPr>
        </p:nvSpPr>
        <p:spPr>
          <a:xfrm>
            <a:off x="311700" y="1152475"/>
            <a:ext cx="8520600" cy="3475366"/>
          </a:xfrm>
        </p:spPr>
        <p:txBody>
          <a:bodyPr/>
          <a:lstStyle/>
          <a:p>
            <a:r>
              <a:rPr lang="en-US" altLang="zh-HK" dirty="0"/>
              <a:t>There are four modules in Section A</a:t>
            </a:r>
          </a:p>
          <a:p>
            <a:endParaRPr lang="en-US" altLang="zh-HK" dirty="0"/>
          </a:p>
          <a:p>
            <a:r>
              <a:rPr lang="en-US" altLang="zh-HK" dirty="0"/>
              <a:t>“City” ,“Natural Hazards” , “Tourism” , “Climate Change” </a:t>
            </a:r>
          </a:p>
          <a:p>
            <a:endParaRPr lang="en-US" altLang="zh-HK" dirty="0"/>
          </a:p>
          <a:p>
            <a:r>
              <a:rPr lang="en-US" altLang="zh-HK" dirty="0"/>
              <a:t>To enquire the issue in local context (Hong Kong), </a:t>
            </a:r>
          </a:p>
          <a:p>
            <a:endParaRPr lang="en-US" altLang="zh-HK" dirty="0"/>
          </a:p>
          <a:p>
            <a:r>
              <a:rPr lang="en-US" altLang="zh-HK" dirty="0"/>
              <a:t>To extend the investigation to national (China), regional (Asia and the Pacific) and finally to global scale. Such design enables students to master the key geographical concepts ‘space’ and ‘place’ </a:t>
            </a:r>
          </a:p>
        </p:txBody>
      </p:sp>
    </p:spTree>
    <p:extLst>
      <p:ext uri="{BB962C8B-B14F-4D97-AF65-F5344CB8AC3E}">
        <p14:creationId xmlns:p14="http://schemas.microsoft.com/office/powerpoint/2010/main" val="1626060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DB6EC-E648-448D-9D91-ED2709873A88}"/>
              </a:ext>
            </a:extLst>
          </p:cNvPr>
          <p:cNvSpPr>
            <a:spLocks noGrp="1"/>
          </p:cNvSpPr>
          <p:nvPr>
            <p:ph type="title"/>
          </p:nvPr>
        </p:nvSpPr>
        <p:spPr/>
        <p:txBody>
          <a:bodyPr/>
          <a:lstStyle/>
          <a:p>
            <a:r>
              <a:rPr lang="en-US" altLang="zh-HK" dirty="0"/>
              <a:t>Section B</a:t>
            </a:r>
            <a:endParaRPr lang="zh-HK" altLang="en-US" dirty="0"/>
          </a:p>
        </p:txBody>
      </p:sp>
      <p:sp>
        <p:nvSpPr>
          <p:cNvPr id="3" name="Text Placeholder 2">
            <a:extLst>
              <a:ext uri="{FF2B5EF4-FFF2-40B4-BE49-F238E27FC236}">
                <a16:creationId xmlns:a16="http://schemas.microsoft.com/office/drawing/2014/main" id="{E9311D1A-7AD1-4B0B-BE89-EE25DA21358F}"/>
              </a:ext>
            </a:extLst>
          </p:cNvPr>
          <p:cNvSpPr>
            <a:spLocks noGrp="1"/>
          </p:cNvSpPr>
          <p:nvPr>
            <p:ph type="body" idx="1"/>
          </p:nvPr>
        </p:nvSpPr>
        <p:spPr/>
        <p:txBody>
          <a:bodyPr/>
          <a:lstStyle/>
          <a:p>
            <a:r>
              <a:rPr lang="en-US" altLang="zh-HK" dirty="0"/>
              <a:t>There are four modules in Section B</a:t>
            </a:r>
          </a:p>
          <a:p>
            <a:endParaRPr lang="en-US" altLang="zh-HK" dirty="0"/>
          </a:p>
          <a:p>
            <a:r>
              <a:rPr lang="en-US" altLang="zh-HK" dirty="0"/>
              <a:t> food and water problems in China</a:t>
            </a:r>
          </a:p>
          <a:p>
            <a:endParaRPr lang="en-US" altLang="zh-HK" dirty="0"/>
          </a:p>
          <a:p>
            <a:r>
              <a:rPr lang="en-US" altLang="zh-HK" dirty="0"/>
              <a:t>how the physical environment influences human activities and how human activities modify the physical environment. </a:t>
            </a:r>
            <a:endParaRPr lang="zh-HK" altLang="en-US" dirty="0"/>
          </a:p>
        </p:txBody>
      </p:sp>
    </p:spTree>
    <p:extLst>
      <p:ext uri="{BB962C8B-B14F-4D97-AF65-F5344CB8AC3E}">
        <p14:creationId xmlns:p14="http://schemas.microsoft.com/office/powerpoint/2010/main" val="1461515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3811A-5B72-4844-BD4B-5DCF5D2A93EE}"/>
              </a:ext>
            </a:extLst>
          </p:cNvPr>
          <p:cNvSpPr>
            <a:spLocks noGrp="1"/>
          </p:cNvSpPr>
          <p:nvPr>
            <p:ph type="title"/>
          </p:nvPr>
        </p:nvSpPr>
        <p:spPr/>
        <p:txBody>
          <a:bodyPr/>
          <a:lstStyle/>
          <a:p>
            <a:r>
              <a:rPr lang="en-US" altLang="zh-HK" dirty="0"/>
              <a:t>Section C</a:t>
            </a:r>
            <a:endParaRPr lang="zh-HK" altLang="en-US" dirty="0"/>
          </a:p>
        </p:txBody>
      </p:sp>
      <p:sp>
        <p:nvSpPr>
          <p:cNvPr id="3" name="Text Placeholder 2">
            <a:extLst>
              <a:ext uri="{FF2B5EF4-FFF2-40B4-BE49-F238E27FC236}">
                <a16:creationId xmlns:a16="http://schemas.microsoft.com/office/drawing/2014/main" id="{6E8555D0-E601-4329-9042-7DFA45F4F5EB}"/>
              </a:ext>
            </a:extLst>
          </p:cNvPr>
          <p:cNvSpPr>
            <a:spLocks noGrp="1"/>
          </p:cNvSpPr>
          <p:nvPr>
            <p:ph type="body" idx="1"/>
          </p:nvPr>
        </p:nvSpPr>
        <p:spPr/>
        <p:txBody>
          <a:bodyPr/>
          <a:lstStyle/>
          <a:p>
            <a:r>
              <a:rPr lang="en-US" altLang="zh-HK" dirty="0"/>
              <a:t>There are four modules in Section C</a:t>
            </a:r>
          </a:p>
          <a:p>
            <a:endParaRPr lang="en-US" altLang="zh-HK" dirty="0"/>
          </a:p>
          <a:p>
            <a:r>
              <a:rPr lang="en-US" altLang="zh-HK" dirty="0"/>
              <a:t>manufacturing industry and energy</a:t>
            </a:r>
          </a:p>
          <a:p>
            <a:endParaRPr lang="en-US" altLang="zh-HK" dirty="0"/>
          </a:p>
          <a:p>
            <a:r>
              <a:rPr lang="en-US" altLang="zh-HK" dirty="0"/>
              <a:t>designed to facilitate the understanding of the concepts ‘global interdependence’ and ‘sustainable development’</a:t>
            </a:r>
            <a:endParaRPr lang="zh-HK" altLang="en-US" dirty="0"/>
          </a:p>
        </p:txBody>
      </p:sp>
    </p:spTree>
    <p:extLst>
      <p:ext uri="{BB962C8B-B14F-4D97-AF65-F5344CB8AC3E}">
        <p14:creationId xmlns:p14="http://schemas.microsoft.com/office/powerpoint/2010/main" val="1953489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A62C1-EB76-4E68-8F09-C000EC7E447D}"/>
              </a:ext>
            </a:extLst>
          </p:cNvPr>
          <p:cNvSpPr>
            <a:spLocks noGrp="1"/>
          </p:cNvSpPr>
          <p:nvPr>
            <p:ph type="title"/>
          </p:nvPr>
        </p:nvSpPr>
        <p:spPr>
          <a:xfrm>
            <a:off x="311700" y="173631"/>
            <a:ext cx="8520600" cy="572700"/>
          </a:xfrm>
        </p:spPr>
        <p:txBody>
          <a:bodyPr/>
          <a:lstStyle/>
          <a:p>
            <a:r>
              <a:rPr lang="en-US" altLang="zh-HK" dirty="0"/>
              <a:t>Core Modules</a:t>
            </a:r>
            <a:endParaRPr lang="zh-HK" altLang="en-US" dirty="0"/>
          </a:p>
        </p:txBody>
      </p:sp>
      <p:sp>
        <p:nvSpPr>
          <p:cNvPr id="3" name="Text Placeholder 2">
            <a:extLst>
              <a:ext uri="{FF2B5EF4-FFF2-40B4-BE49-F238E27FC236}">
                <a16:creationId xmlns:a16="http://schemas.microsoft.com/office/drawing/2014/main" id="{DA8ED3CB-5ED5-4D3B-BD3F-7A00E0FEA006}"/>
              </a:ext>
            </a:extLst>
          </p:cNvPr>
          <p:cNvSpPr>
            <a:spLocks noGrp="1"/>
          </p:cNvSpPr>
          <p:nvPr>
            <p:ph type="body" idx="1"/>
          </p:nvPr>
        </p:nvSpPr>
        <p:spPr>
          <a:xfrm>
            <a:off x="311700" y="746331"/>
            <a:ext cx="8520600" cy="3817394"/>
          </a:xfrm>
        </p:spPr>
        <p:txBody>
          <a:bodyPr/>
          <a:lstStyle/>
          <a:p>
            <a:r>
              <a:rPr lang="en-US" altLang="zh-HK" dirty="0"/>
              <a:t>Using Urban Space Wisely - Can we maintain a sustainable urban environment?</a:t>
            </a:r>
          </a:p>
          <a:p>
            <a:endParaRPr lang="en-US" altLang="zh-HK" dirty="0"/>
          </a:p>
          <a:p>
            <a:r>
              <a:rPr lang="en-US" altLang="zh-HK" dirty="0"/>
              <a:t>Living with Natural Hazards</a:t>
            </a:r>
            <a:r>
              <a:rPr lang="en-US" altLang="zh-TW" dirty="0"/>
              <a:t>(</a:t>
            </a:r>
            <a:r>
              <a:rPr lang="zh-TW" altLang="en-US" dirty="0"/>
              <a:t>自然災害</a:t>
            </a:r>
            <a:r>
              <a:rPr lang="en-US" altLang="zh-TW" dirty="0"/>
              <a:t>)</a:t>
            </a:r>
            <a:r>
              <a:rPr lang="en-US" altLang="zh-HK" dirty="0"/>
              <a:t> </a:t>
            </a:r>
          </a:p>
          <a:p>
            <a:pPr marL="114300" indent="0">
              <a:buNone/>
            </a:pPr>
            <a:r>
              <a:rPr lang="en-US" altLang="zh-HK" dirty="0"/>
              <a:t>     - Are we better equipped than the others?</a:t>
            </a:r>
          </a:p>
          <a:p>
            <a:endParaRPr lang="en-US" altLang="zh-HK" dirty="0"/>
          </a:p>
          <a:p>
            <a:r>
              <a:rPr lang="en-US" altLang="zh-HK" dirty="0"/>
              <a:t>Food Problem - Can we feed ourselves?</a:t>
            </a:r>
          </a:p>
          <a:p>
            <a:endParaRPr lang="en-US" altLang="zh-HK" dirty="0"/>
          </a:p>
          <a:p>
            <a:r>
              <a:rPr lang="en-US" altLang="zh-HK" dirty="0"/>
              <a:t>The Trouble of Water - Too much and too little</a:t>
            </a:r>
          </a:p>
          <a:p>
            <a:endParaRPr lang="en-US" altLang="zh-HK" dirty="0"/>
          </a:p>
          <a:p>
            <a:r>
              <a:rPr lang="en-US" altLang="zh-HK" dirty="0"/>
              <a:t>Global Shift of Manufacturing Industry - Opportunities and threats</a:t>
            </a:r>
          </a:p>
          <a:p>
            <a:endParaRPr lang="en-US" altLang="zh-HK" dirty="0"/>
          </a:p>
          <a:p>
            <a:r>
              <a:rPr lang="en-US" altLang="zh-HK" dirty="0"/>
              <a:t>Scramble for Energy</a:t>
            </a:r>
          </a:p>
          <a:p>
            <a:endParaRPr lang="zh-HK" altLang="en-US" dirty="0"/>
          </a:p>
        </p:txBody>
      </p:sp>
    </p:spTree>
    <p:extLst>
      <p:ext uri="{BB962C8B-B14F-4D97-AF65-F5344CB8AC3E}">
        <p14:creationId xmlns:p14="http://schemas.microsoft.com/office/powerpoint/2010/main" val="732278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6FA76-A7A3-4FFD-8DA9-7DF428E14D7F}"/>
              </a:ext>
            </a:extLst>
          </p:cNvPr>
          <p:cNvSpPr>
            <a:spLocks noGrp="1"/>
          </p:cNvSpPr>
          <p:nvPr>
            <p:ph type="title"/>
          </p:nvPr>
        </p:nvSpPr>
        <p:spPr/>
        <p:txBody>
          <a:bodyPr/>
          <a:lstStyle/>
          <a:p>
            <a:r>
              <a:rPr lang="en-US" altLang="zh-HK" dirty="0"/>
              <a:t>Elective Modules</a:t>
            </a:r>
            <a:endParaRPr lang="zh-HK" altLang="en-US" dirty="0"/>
          </a:p>
        </p:txBody>
      </p:sp>
      <p:sp>
        <p:nvSpPr>
          <p:cNvPr id="3" name="Text Placeholder 2">
            <a:extLst>
              <a:ext uri="{FF2B5EF4-FFF2-40B4-BE49-F238E27FC236}">
                <a16:creationId xmlns:a16="http://schemas.microsoft.com/office/drawing/2014/main" id="{E84322D8-6AA7-49A5-A986-95F5A8DE7350}"/>
              </a:ext>
            </a:extLst>
          </p:cNvPr>
          <p:cNvSpPr>
            <a:spLocks noGrp="1"/>
          </p:cNvSpPr>
          <p:nvPr>
            <p:ph type="body" idx="1"/>
          </p:nvPr>
        </p:nvSpPr>
        <p:spPr>
          <a:xfrm>
            <a:off x="311700" y="1152475"/>
            <a:ext cx="8520600" cy="3754572"/>
          </a:xfrm>
        </p:spPr>
        <p:txBody>
          <a:bodyPr/>
          <a:lstStyle/>
          <a:p>
            <a:r>
              <a:rPr lang="en-US" altLang="zh-HK" dirty="0"/>
              <a:t>Tourists - Friends or foes?</a:t>
            </a:r>
          </a:p>
          <a:p>
            <a:endParaRPr lang="en-US" altLang="zh-HK" dirty="0"/>
          </a:p>
          <a:p>
            <a:r>
              <a:rPr lang="en-US" altLang="zh-HK" dirty="0"/>
              <a:t>Changing Climate, Changing Environments</a:t>
            </a:r>
          </a:p>
          <a:p>
            <a:endParaRPr lang="en-US" altLang="zh-HK" dirty="0"/>
          </a:p>
          <a:p>
            <a:r>
              <a:rPr lang="en-US" altLang="zh-HK" dirty="0"/>
              <a:t>Population Problems - Just about numbers?</a:t>
            </a:r>
          </a:p>
          <a:p>
            <a:endParaRPr lang="en-US" altLang="zh-HK" dirty="0"/>
          </a:p>
          <a:p>
            <a:r>
              <a:rPr lang="en-US" altLang="zh-HK" dirty="0"/>
              <a:t>Taming the Sand - A long-lasting combat against desertification and sandstorms</a:t>
            </a:r>
          </a:p>
          <a:p>
            <a:endParaRPr lang="en-US" altLang="zh-HK" dirty="0"/>
          </a:p>
          <a:p>
            <a:r>
              <a:rPr lang="en-US" altLang="zh-HK" dirty="0"/>
              <a:t>The Geography of Disease - Facing a spreading risk</a:t>
            </a:r>
          </a:p>
          <a:p>
            <a:pPr marL="114300" indent="0">
              <a:buNone/>
            </a:pPr>
            <a:r>
              <a:rPr lang="en-US" altLang="zh-HK" dirty="0"/>
              <a:t> </a:t>
            </a:r>
          </a:p>
          <a:p>
            <a:r>
              <a:rPr lang="en-US" altLang="zh-HK" dirty="0"/>
              <a:t>Oceans in Trouble</a:t>
            </a:r>
          </a:p>
          <a:p>
            <a:endParaRPr lang="zh-HK" altLang="en-US" dirty="0"/>
          </a:p>
        </p:txBody>
      </p:sp>
    </p:spTree>
    <p:extLst>
      <p:ext uri="{BB962C8B-B14F-4D97-AF65-F5344CB8AC3E}">
        <p14:creationId xmlns:p14="http://schemas.microsoft.com/office/powerpoint/2010/main" val="1329864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Diagram&#10;&#10;Description automatically generated">
            <a:extLst>
              <a:ext uri="{FF2B5EF4-FFF2-40B4-BE49-F238E27FC236}">
                <a16:creationId xmlns:a16="http://schemas.microsoft.com/office/drawing/2014/main" id="{671D7C8B-E2A9-4D34-B051-2E2A390ABE18}"/>
              </a:ext>
            </a:extLst>
          </p:cNvPr>
          <p:cNvPicPr>
            <a:picLocks noChangeAspect="1"/>
          </p:cNvPicPr>
          <p:nvPr/>
        </p:nvPicPr>
        <p:blipFill>
          <a:blip r:embed="rId2"/>
          <a:stretch>
            <a:fillRect/>
          </a:stretch>
        </p:blipFill>
        <p:spPr>
          <a:xfrm>
            <a:off x="1143000" y="445024"/>
            <a:ext cx="6858000" cy="4698475"/>
          </a:xfrm>
          <a:prstGeom prst="rect">
            <a:avLst/>
          </a:prstGeom>
        </p:spPr>
      </p:pic>
    </p:spTree>
    <p:extLst>
      <p:ext uri="{BB962C8B-B14F-4D97-AF65-F5344CB8AC3E}">
        <p14:creationId xmlns:p14="http://schemas.microsoft.com/office/powerpoint/2010/main" val="2988846323"/>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TotalTime>
  <Words>4711</Words>
  <Application>Microsoft Office PowerPoint</Application>
  <PresentationFormat>On-screen Show (16:9)</PresentationFormat>
  <Paragraphs>254</Paragraphs>
  <Slides>33</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Abadi</vt:lpstr>
      <vt:lpstr>Arial</vt:lpstr>
      <vt:lpstr>Arial Black</vt:lpstr>
      <vt:lpstr>Simple Light</vt:lpstr>
      <vt:lpstr>Geography </vt:lpstr>
      <vt:lpstr>What is geography?</vt:lpstr>
      <vt:lpstr>Curriculum</vt:lpstr>
      <vt:lpstr>Section A</vt:lpstr>
      <vt:lpstr>Section B</vt:lpstr>
      <vt:lpstr>Section C</vt:lpstr>
      <vt:lpstr>Core Modules</vt:lpstr>
      <vt:lpstr>Elective Modules</vt:lpstr>
      <vt:lpstr>PowerPoint Presentation</vt:lpstr>
      <vt:lpstr>Local-What does our city look like?</vt:lpstr>
      <vt:lpstr>PowerPoint Presentation</vt:lpstr>
      <vt:lpstr>PowerPoint Presentation</vt:lpstr>
      <vt:lpstr>PowerPoint Presentation</vt:lpstr>
      <vt:lpstr>Local-What problems does our city face?</vt:lpstr>
      <vt:lpstr>PowerPoint Presentation</vt:lpstr>
      <vt:lpstr>Local-How can we solve our problems?</vt:lpstr>
      <vt:lpstr>Local-What is an ideal city to you?</vt:lpstr>
      <vt:lpstr>Are we living in a hostile world?</vt:lpstr>
      <vt:lpstr>Why do our slopes collapse(倒塌)?</vt:lpstr>
      <vt:lpstr>PowerPoint Presentation</vt:lpstr>
      <vt:lpstr>PowerPoint Presentation</vt:lpstr>
      <vt:lpstr>What is the climate of Hong Kong?</vt:lpstr>
      <vt:lpstr>Why does Hong Kong have four seasons?</vt:lpstr>
      <vt:lpstr>Earthquake （地震）</vt:lpstr>
      <vt:lpstr>Tsunami （海嘯）</vt:lpstr>
      <vt:lpstr>Basic concept (Continent)</vt:lpstr>
      <vt:lpstr>Basic concept （Equator)</vt:lpstr>
      <vt:lpstr> Map Skills</vt:lpstr>
      <vt:lpstr>Different types of map </vt:lpstr>
      <vt:lpstr>Different types of map </vt:lpstr>
      <vt:lpstr>Different types of map </vt:lpstr>
      <vt:lpstr>Q&amp;A</vt:lpstr>
      <vt:lpstr>The end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Geography </dc:title>
  <dc:creator>Kan Yip</dc:creator>
  <cp:lastModifiedBy>4W29 Yip Hui Lun</cp:lastModifiedBy>
  <cp:revision>38</cp:revision>
  <dcterms:modified xsi:type="dcterms:W3CDTF">2021-03-29T12:02:30Z</dcterms:modified>
</cp:coreProperties>
</file>